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  <p:sldMasterId id="2147483717" r:id="rId4"/>
  </p:sldMasterIdLst>
  <p:notesMasterIdLst>
    <p:notesMasterId r:id="rId38"/>
  </p:notesMasterIdLst>
  <p:sldIdLst>
    <p:sldId id="256" r:id="rId5"/>
    <p:sldId id="511" r:id="rId6"/>
    <p:sldId id="258" r:id="rId7"/>
    <p:sldId id="260" r:id="rId8"/>
    <p:sldId id="272" r:id="rId9"/>
    <p:sldId id="262" r:id="rId10"/>
    <p:sldId id="771" r:id="rId11"/>
    <p:sldId id="778" r:id="rId12"/>
    <p:sldId id="769" r:id="rId13"/>
    <p:sldId id="751" r:id="rId14"/>
    <p:sldId id="764" r:id="rId15"/>
    <p:sldId id="777" r:id="rId16"/>
    <p:sldId id="257" r:id="rId17"/>
    <p:sldId id="259" r:id="rId18"/>
    <p:sldId id="776" r:id="rId19"/>
    <p:sldId id="787" r:id="rId20"/>
    <p:sldId id="775" r:id="rId21"/>
    <p:sldId id="779" r:id="rId22"/>
    <p:sldId id="780" r:id="rId23"/>
    <p:sldId id="273" r:id="rId24"/>
    <p:sldId id="758" r:id="rId25"/>
    <p:sldId id="263" r:id="rId26"/>
    <p:sldId id="264" r:id="rId27"/>
    <p:sldId id="265" r:id="rId28"/>
    <p:sldId id="266" r:id="rId29"/>
    <p:sldId id="267" r:id="rId30"/>
    <p:sldId id="774" r:id="rId31"/>
    <p:sldId id="781" r:id="rId32"/>
    <p:sldId id="782" r:id="rId33"/>
    <p:sldId id="783" r:id="rId34"/>
    <p:sldId id="784" r:id="rId35"/>
    <p:sldId id="785" r:id="rId36"/>
    <p:sldId id="77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5559B3-09D7-4E6D-89B3-8B330E095E47}" v="59" dt="2022-02-23T22:49:10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2" autoAdjust="0"/>
    <p:restoredTop sz="94660"/>
  </p:normalViewPr>
  <p:slideViewPr>
    <p:cSldViewPr snapToGrid="0">
      <p:cViewPr varScale="1">
        <p:scale>
          <a:sx n="55" d="100"/>
          <a:sy n="55" d="100"/>
        </p:scale>
        <p:origin x="7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8565A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1B58-4B22-AB9E-1E611D406EC5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Sheet1!$B$2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58-4B22-AB9E-1E611D406EC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0E0E0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1B58-4B22-AB9E-1E611D406EC5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Sheet1!$C$2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58-4B22-AB9E-1E611D406E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67451136"/>
        <c:axId val="66437120"/>
      </c:barChart>
      <c:catAx>
        <c:axId val="67451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FEEA8A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F67F-4E07-BF1D-4D9922294652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Sheet1!$B$2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7F-4E07-BF1D-4D99222946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0E0E0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F67F-4E07-BF1D-4D9922294652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Sheet1!$C$2</c:f>
              <c:numCache>
                <c:formatCode>General</c:formatCode>
                <c:ptCount val="1"/>
                <c:pt idx="0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67F-4E07-BF1D-4D99222946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67451136"/>
        <c:axId val="66437120"/>
      </c:barChart>
      <c:catAx>
        <c:axId val="67451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FEEA8A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21A-402D-9170-13355D3EB8FF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Sheet1!$B$2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1A-402D-9170-13355D3EB8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0E0E0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A21A-402D-9170-13355D3EB8FF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Sheet1!$C$2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21A-402D-9170-13355D3EB8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67451136"/>
        <c:axId val="66437120"/>
      </c:barChart>
      <c:catAx>
        <c:axId val="67451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8565A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90B-4CB3-AD97-FE4DBE582BCE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Sheet1!$B$2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0B-4CB3-AD97-FE4DBE582B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0E0E0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690B-4CB3-AD97-FE4DBE582BCE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Sheet1!$C$2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90B-4CB3-AD97-FE4DBE582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67451136"/>
        <c:axId val="66437120"/>
      </c:barChart>
      <c:catAx>
        <c:axId val="67451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FEEA8A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4C4-4C6B-9ABD-7E7713350FC3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Sheet1!$B$2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C4-4C6B-9ABD-7E7713350F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0E0E0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74C4-4C6B-9ABD-7E7713350FC3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Sheet1!$C$2</c:f>
              <c:numCache>
                <c:formatCode>General</c:formatCode>
                <c:ptCount val="1"/>
                <c:pt idx="0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4C4-4C6B-9ABD-7E7713350F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67451136"/>
        <c:axId val="66437120"/>
      </c:barChart>
      <c:catAx>
        <c:axId val="67451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8565A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F65F-427F-AC04-44679E409926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Sheet1!$B$2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5F-427F-AC04-44679E4099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0E0E0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F65F-427F-AC04-44679E409926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Sheet1!$C$2</c:f>
              <c:numCache>
                <c:formatCode>General</c:formatCode>
                <c:ptCount val="1"/>
                <c:pt idx="0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65F-427F-AC04-44679E4099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67451136"/>
        <c:axId val="66437120"/>
      </c:barChart>
      <c:catAx>
        <c:axId val="67451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8565A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56C-437E-B477-49E265713397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6C-437E-B477-49E2657133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0E0E0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756C-437E-B477-49E265713397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Sheet1!$C$2</c:f>
              <c:numCache>
                <c:formatCode>General</c:formatCode>
                <c:ptCount val="1"/>
                <c:pt idx="0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56C-437E-B477-49E2657133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67451136"/>
        <c:axId val="66437120"/>
      </c:barChart>
      <c:catAx>
        <c:axId val="67451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8565A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391-453C-B17F-2EEF759ABACE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Sheet1!$B$2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91-453C-B17F-2EEF759ABA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0E0E0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8391-453C-B17F-2EEF759ABACE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Sheet1!$C$2</c:f>
              <c:numCache>
                <c:formatCode>General</c:formatCode>
                <c:ptCount val="1"/>
                <c:pt idx="0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391-453C-B17F-2EEF759ABA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67451136"/>
        <c:axId val="66437120"/>
      </c:barChart>
      <c:catAx>
        <c:axId val="67451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8565A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577-44AC-87CA-57896960D39C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Sheet1!$B$2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77-44AC-87CA-57896960D3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0E0E0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6577-44AC-87CA-57896960D39C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Sheet1!$C$2</c:f>
              <c:numCache>
                <c:formatCode>General</c:formatCode>
                <c:ptCount val="1"/>
                <c:pt idx="0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577-44AC-87CA-57896960D3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67451136"/>
        <c:axId val="66437120"/>
      </c:barChart>
      <c:catAx>
        <c:axId val="67451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Column02</c:v>
                </c:pt>
              </c:strCache>
            </c:strRef>
          </c:tx>
          <c:dPt>
            <c:idx val="0"/>
            <c:bubble3D val="0"/>
            <c:spPr>
              <a:solidFill>
                <a:srgbClr val="E8565A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05E-4E59-AB45-454AA2DBEAE4}"/>
              </c:ext>
            </c:extLst>
          </c:dPt>
          <c:dPt>
            <c:idx val="1"/>
            <c:bubble3D val="0"/>
            <c:spPr>
              <a:solidFill>
                <a:srgbClr val="BBBBBB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05E-4E59-AB45-454AA2DBEAE4}"/>
              </c:ext>
            </c:extLst>
          </c:dPt>
          <c:dPt>
            <c:idx val="2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5-305E-4E59-AB45-454AA2DBEAE4}"/>
              </c:ext>
            </c:extLst>
          </c:dPt>
          <c:cat>
            <c:multiLvlStrRef>
              <c:f>Sheet1!$A$2:$A$4</c:f>
            </c:multiLvl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4.62</c:v>
                </c:pt>
                <c:pt idx="1">
                  <c:v>2.38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05E-4E59-AB45-454AA2DBEA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33"/>
        <c:holeSize val="80"/>
      </c:doughnutChart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Column02</c:v>
                </c:pt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666666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10F8-44AF-9B08-33653425E335}"/>
              </c:ext>
            </c:extLst>
          </c:dPt>
          <c:dPt>
            <c:idx val="1"/>
            <c:invertIfNegative val="1"/>
            <c:bubble3D val="0"/>
            <c:spPr>
              <a:solidFill>
                <a:srgbClr val="BBBBBB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10F8-44AF-9B08-33653425E335}"/>
              </c:ext>
            </c:extLst>
          </c:dPt>
          <c:dPt>
            <c:idx val="2"/>
            <c:invertIfNegative val="1"/>
            <c:bubble3D val="0"/>
            <c:spPr>
              <a:solidFill>
                <a:srgbClr val="61C250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10F8-44AF-9B08-33653425E33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21%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0F8-44AF-9B08-33653425E33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48%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0F8-44AF-9B08-33653425E33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31%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0F8-44AF-9B08-33653425E3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smtId="4294967295">
                    <a:solidFill>
                      <a:srgbClr val="000000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Actively Disengaged</c:v>
                </c:pt>
                <c:pt idx="1">
                  <c:v>Not Engaged</c:v>
                </c:pt>
                <c:pt idx="2">
                  <c:v>Engaged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21</c:v>
                </c:pt>
                <c:pt idx="1">
                  <c:v>48</c:v>
                </c:pt>
                <c:pt idx="2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0F8-44AF-9B08-33653425E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7451136"/>
        <c:axId val="66437120"/>
      </c:barChart>
      <c:catAx>
        <c:axId val="67451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smtId="4294967295">
                <a:solidFill>
                  <a:srgbClr val="666666"/>
                </a:solidFill>
              </a:defRPr>
            </a:pPr>
            <a:endParaRPr lang="en-US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ax val="100"/>
        </c:scaling>
        <c:delete val="1"/>
        <c:axPos val="b"/>
        <c:numFmt formatCode="General" sourceLinked="1"/>
        <c:majorTickMark val="none"/>
        <c:minorTickMark val="none"/>
        <c:tickLblPos val="nextTo"/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Column02</c:v>
                </c:pt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666666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F51E-4132-A2DF-81071554880F}"/>
              </c:ext>
            </c:extLst>
          </c:dPt>
          <c:dPt>
            <c:idx val="1"/>
            <c:invertIfNegative val="1"/>
            <c:bubble3D val="0"/>
            <c:spPr>
              <a:solidFill>
                <a:srgbClr val="BBBBBB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F51E-4132-A2DF-81071554880F}"/>
              </c:ext>
            </c:extLst>
          </c:dPt>
          <c:dPt>
            <c:idx val="2"/>
            <c:invertIfNegative val="1"/>
            <c:bubble3D val="0"/>
            <c:spPr>
              <a:solidFill>
                <a:srgbClr val="61C250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F51E-4132-A2DF-81071554880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21%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51E-4132-A2DF-81071554880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48%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51E-4132-A2DF-81071554880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31%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51E-4132-A2DF-810715548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smtId="4294967295">
                    <a:solidFill>
                      <a:srgbClr val="000000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Actively Disengaged</c:v>
                </c:pt>
                <c:pt idx="1">
                  <c:v>Not Engaged</c:v>
                </c:pt>
                <c:pt idx="2">
                  <c:v>Engaged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21</c:v>
                </c:pt>
                <c:pt idx="1">
                  <c:v>48</c:v>
                </c:pt>
                <c:pt idx="2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1E-4132-A2DF-810715548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7451136"/>
        <c:axId val="66437120"/>
      </c:barChart>
      <c:catAx>
        <c:axId val="67451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smtId="4294967295">
                <a:solidFill>
                  <a:srgbClr val="666666"/>
                </a:solidFill>
              </a:defRPr>
            </a:pPr>
            <a:endParaRPr lang="en-US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ax val="100"/>
        </c:scaling>
        <c:delete val="1"/>
        <c:axPos val="b"/>
        <c:numFmt formatCode="General" sourceLinked="1"/>
        <c:majorTickMark val="none"/>
        <c:minorTickMark val="none"/>
        <c:tickLblPos val="nextTo"/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8565A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5D48-48C2-91D3-2601C4418B7E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Sheet1!$B$2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48-48C2-91D3-2601C4418B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0E0E0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5D48-48C2-91D3-2601C4418B7E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Sheet1!$C$2</c:f>
              <c:numCache>
                <c:formatCode>General</c:formatCode>
                <c:ptCount val="1"/>
                <c:pt idx="0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D48-48C2-91D3-2601C4418B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67451136"/>
        <c:axId val="66437120"/>
      </c:barChart>
      <c:catAx>
        <c:axId val="67451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FEEA8A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1FDD-447E-92A5-548462D8F384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Sheet1!$B$2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DD-447E-92A5-548462D8F3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0E0E0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1FDD-447E-92A5-548462D8F384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Sheet1!$C$2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FDD-447E-92A5-548462D8F3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67451136"/>
        <c:axId val="66437120"/>
      </c:barChart>
      <c:catAx>
        <c:axId val="67451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8565A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75F-4197-8EBE-19C91C1ED3C3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Sheet1!$B$2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5F-4197-8EBE-19C91C1ED3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0E0E0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675F-4197-8EBE-19C91C1ED3C3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Sheet1!$C$2</c:f>
              <c:numCache>
                <c:formatCode>General</c:formatCode>
                <c:ptCount val="1"/>
                <c:pt idx="0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75F-4197-8EBE-19C91C1ED3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67451136"/>
        <c:axId val="66437120"/>
      </c:barChart>
      <c:catAx>
        <c:axId val="67451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FEEA8A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3E6-47B6-B469-9BE8E4C5C0A9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Sheet1!$B$2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E6-47B6-B469-9BE8E4C5C0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0E0E0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23E6-47B6-B469-9BE8E4C5C0A9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Sheet1!$C$2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3E6-47B6-B469-9BE8E4C5C0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67451136"/>
        <c:axId val="66437120"/>
      </c:barChart>
      <c:catAx>
        <c:axId val="67451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8565A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B6B-4686-B940-2B0119945D3C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Sheet1!$B$2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6B-4686-B940-2B0119945D3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25400">
              <a:solidFill>
                <a:srgbClr val="FFFFFF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E0E0E0"/>
              </a:solidFill>
              <a:ln w="12700">
                <a:solidFill>
                  <a:srgbClr val="FF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CB6B-4686-B940-2B0119945D3C}"/>
              </c:ext>
            </c:extLst>
          </c:dPt>
          <c:cat>
            <c:multiLvlStrRef>
              <c:f>Sheet1!$A$2,Sheet1!$A$2</c:f>
            </c:multiLvlStrRef>
          </c:cat>
          <c:val>
            <c:numRef>
              <c:f>Sheet1!$C$2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B6B-4686-B940-2B0119945D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67451136"/>
        <c:axId val="66437120"/>
      </c:barChart>
      <c:catAx>
        <c:axId val="67451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03879-1147-4F7E-AC48-08A24118A66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C9857-646F-425F-8234-81D750198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40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107904f9a1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g1107904f9a1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Main Title &amp; Subtitle">
  <p:cSld name="5_Main Title &amp; Sub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534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D367-E6F0-4D42-AD87-BAE2DE6914A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483C5-389C-4129-9214-D272F2B6A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87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D367-E6F0-4D42-AD87-BAE2DE6914A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483C5-389C-4129-9214-D272F2B6ADD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572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D367-E6F0-4D42-AD87-BAE2DE6914A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483C5-389C-4129-9214-D272F2B6A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27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D367-E6F0-4D42-AD87-BAE2DE6914A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483C5-389C-4129-9214-D272F2B6A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03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D367-E6F0-4D42-AD87-BAE2DE6914A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483C5-389C-4129-9214-D272F2B6A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51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D367-E6F0-4D42-AD87-BAE2DE6914A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483C5-389C-4129-9214-D272F2B6A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50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E7BD367-E6F0-4D42-AD87-BAE2DE6914A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1483C5-389C-4129-9214-D272F2B6A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74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D367-E6F0-4D42-AD87-BAE2DE6914A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483C5-389C-4129-9214-D272F2B6A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71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D367-E6F0-4D42-AD87-BAE2DE6914A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483C5-389C-4129-9214-D272F2B6A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80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D367-E6F0-4D42-AD87-BAE2DE6914A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483C5-389C-4129-9214-D272F2B6A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4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ain Title &amp; Subtitle">
  <p:cSld name="4_Main Title &amp; Subtitl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>
            <a:spLocks noGrp="1"/>
          </p:cNvSpPr>
          <p:nvPr>
            <p:ph type="body" idx="1"/>
          </p:nvPr>
        </p:nvSpPr>
        <p:spPr>
          <a:xfrm>
            <a:off x="508001" y="1178429"/>
            <a:ext cx="11158031" cy="23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21457" marR="0" lvl="0" indent="-160729" algn="l" rtl="0">
              <a:spcBef>
                <a:spcPts val="211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  <a:defRPr sz="1125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42915" marR="0" lvl="1" indent="-160729" algn="l" rtl="0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336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64372" marR="0" lvl="2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285829" marR="0" lvl="3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607287" marR="0" lvl="4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1928744" marR="0" lvl="5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250201" marR="0" lvl="6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571659" marR="0" lvl="7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2893116" marR="0" lvl="8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508001" y="455087"/>
            <a:ext cx="11158031" cy="660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400"/>
              <a:buFont typeface="Roboto"/>
              <a:buNone/>
              <a:defRPr sz="3094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805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C342-8CAE-4E52-BD04-1D5231CEC2F5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7D-9C81-4537-A708-A5E7F1D65B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907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C342-8CAE-4E52-BD04-1D5231CEC2F5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7D-9C81-4537-A708-A5E7F1D65B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854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C342-8CAE-4E52-BD04-1D5231CEC2F5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7D-9C81-4537-A708-A5E7F1D65B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888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C342-8CAE-4E52-BD04-1D5231CEC2F5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7D-9C81-4537-A708-A5E7F1D65B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392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C342-8CAE-4E52-BD04-1D5231CEC2F5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7D-9C81-4537-A708-A5E7F1D65B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558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C342-8CAE-4E52-BD04-1D5231CEC2F5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7D-9C81-4537-A708-A5E7F1D65B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96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C342-8CAE-4E52-BD04-1D5231CEC2F5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7D-9C81-4537-A708-A5E7F1D65B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283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C342-8CAE-4E52-BD04-1D5231CEC2F5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7D-9C81-4537-A708-A5E7F1D65B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75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C342-8CAE-4E52-BD04-1D5231CEC2F5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7D-9C81-4537-A708-A5E7F1D65B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931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C342-8CAE-4E52-BD04-1D5231CEC2F5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7D-9C81-4537-A708-A5E7F1D65B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194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ain Title &amp; Subtitle">
  <p:cSld name="3_Main Title &amp; Sub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508001" y="1178429"/>
            <a:ext cx="11158031" cy="23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21457" marR="0" lvl="0" indent="-160729" algn="ctr" rtl="0">
              <a:spcBef>
                <a:spcPts val="211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  <a:defRPr sz="1125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42915" marR="0" lvl="1" indent="-160729" algn="l" rtl="0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336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64372" marR="0" lvl="2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285829" marR="0" lvl="3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607287" marR="0" lvl="4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1928744" marR="0" lvl="5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250201" marR="0" lvl="6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571659" marR="0" lvl="7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2893116" marR="0" lvl="8" indent="-160729" algn="l" rtl="0"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84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/>
          </p:nvPr>
        </p:nvSpPr>
        <p:spPr>
          <a:xfrm>
            <a:off x="508001" y="455087"/>
            <a:ext cx="11158031" cy="660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400"/>
              <a:buFont typeface="Roboto"/>
              <a:buNone/>
              <a:defRPr sz="3094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196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7471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C342-8CAE-4E52-BD04-1D5231CEC2F5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9E7D-9C81-4537-A708-A5E7F1D65B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425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F28E8-0195-4EB3-89A6-5A3AAEDD9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574B0-0D89-4FE0-A052-F37D2758CB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A82A3-3345-4BFC-B63B-7A05915D0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EBBC3-3981-48FD-B102-67F10952B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CEA10-B53D-4A74-9C32-67B154B32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64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C0EE2-959B-49A2-B812-E69AEAECC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680E0-DA5D-428B-A3D8-097E4E37F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6587C-16E3-48D4-BD2A-7B0906AAE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57751-6B12-439A-8557-BA0C132B2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73549-7621-4EE8-8CA5-9DCB0C92F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357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2D18-D593-4B01-AB11-0FE714F8C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2E332-D7CF-4DFF-B3B6-D9AEA133C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0A942-C855-4055-928B-4A2AD6B6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41327-47D9-4833-A1C8-4EC59384D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D9D04-8BEC-40D4-ABC8-C48BA9140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093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3C5A-E164-4F39-A677-00F3A5E09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DA680-6F48-4BC2-A4E8-0E53F43CA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47CB9-886A-4E58-964D-1A95DAE07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359F6-D537-44B6-BE40-976E1316E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5BB9C0-C96E-4089-A9B9-1E15BBF59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DCB9D-3352-461C-BA9E-416EDEC9F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1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755D4-A8C6-4BE1-83C2-D044ED470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911A4-E354-4458-91E7-7FFF24F9A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0D8AB-E30E-4E3F-A49E-83084C136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FEB027-97FA-49C5-A8FF-C050E1455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BF9372-96EF-47DB-A1F0-DA3B50CF6C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D1ADB4-FD6E-4342-905D-A6C692B9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0F44BB-F607-441C-A84A-CA1DB7E92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F41BCE-9CBA-4903-972D-EA663C3BA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585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88BE-7548-47BB-8FDF-6A565843A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ECD617-C0E7-41FF-8896-0F6822049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E7580B-03E3-4313-A448-D463CDEA7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E2BCE-F47A-40C0-9C92-AD47237B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82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2738AC-73CC-4D4E-A828-C546F59E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7E50F6-48BA-4FB3-A0A4-354E1F4F4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24D80-7943-4A09-9ED6-A50E56691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26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81C85-6B03-4632-B14B-7B27D6086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7160E-2722-4E46-90B5-7C74F3778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B72C83-80CE-47AC-8393-187EB4E8F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25865-DBCE-4C44-BAC3-534AC677C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9C0F3-E18F-4A2F-AEBC-8DB4DF5E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436AC-E5D2-4C67-988D-C5C2DD1D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59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10FA5-14BF-47EC-B55C-248259D0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278999-59C7-4B33-90A8-BFDF9DADAE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39E5E2-B678-42F6-BF92-A96FE7DF0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9B3069-319F-4389-BEFB-5FA308B54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69EAC-37A2-496A-960B-E7C37B41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414E1-9C7C-4DFC-8D14-FB9EAE3F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40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EFAULT - Title">
  <p:cSld name="3_DEFAULT - Titl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/>
          <p:nvPr/>
        </p:nvSpPr>
        <p:spPr>
          <a:xfrm>
            <a:off x="0" y="-1"/>
            <a:ext cx="12191906" cy="4320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50801" tIns="25383" rIns="50801" bIns="2538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547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" name="Google Shape;47;p14"/>
          <p:cNvSpPr txBox="1">
            <a:spLocks noGrp="1"/>
          </p:cNvSpPr>
          <p:nvPr>
            <p:ph type="title"/>
          </p:nvPr>
        </p:nvSpPr>
        <p:spPr>
          <a:xfrm>
            <a:off x="914400" y="204824"/>
            <a:ext cx="8585156" cy="50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250" tIns="36100" rIns="72250" bIns="361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Source Sans Pro Black"/>
              <a:buNone/>
              <a:defRPr sz="2672" b="0" i="0" u="none" strike="noStrike" cap="none">
                <a:solidFill>
                  <a:schemeClr val="dk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8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19648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9268B-3984-4A2D-A792-B4046FA48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C3997B-5EDA-41E6-93C2-FD1E5300F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3C4DB-8218-4DEE-8064-3DAB21BB4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D6445-05E3-4912-A13C-F9026C4C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B5E72-D040-4526-AEC8-BB0ADF11A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688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F79AE9-C1B3-4E70-8AEA-71C8C9612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D241D4-C039-4945-B990-73C3C5787A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9FEB4-ECFA-4849-8F40-0CA45A5DB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F9E72-06E1-4A49-B7AB-6649E5570DA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AAFA8-BFEF-46DA-BFAA-072D14F60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8C4BF-7DA4-461A-AA22-B80F6472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72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01 - BLANK">
  <p:cSld name="3_01 - 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75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Slide">
  <p:cSld name="General Sl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910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198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13" cy="2736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200"/>
              <a:buChar char="●"/>
              <a:defRPr sz="57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200"/>
              <a:buChar char="○"/>
              <a:defRPr sz="57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200"/>
              <a:buChar char="■"/>
              <a:defRPr sz="57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200"/>
              <a:buChar char="●"/>
              <a:defRPr sz="57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200"/>
              <a:buChar char="○"/>
              <a:defRPr sz="57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200"/>
              <a:buChar char="■"/>
              <a:defRPr sz="57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200"/>
              <a:buChar char="●"/>
              <a:defRPr sz="57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200"/>
              <a:buChar char="○"/>
              <a:defRPr sz="57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200"/>
              <a:buChar char="■"/>
              <a:defRPr sz="5765"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13" cy="1056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9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94"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531" cy="524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>
            <a:lvl1pPr lvl="0" rtl="0">
              <a:buNone/>
              <a:defRPr sz="1547"/>
            </a:lvl1pPr>
            <a:lvl2pPr lvl="1" rtl="0">
              <a:buNone/>
              <a:defRPr sz="1547"/>
            </a:lvl2pPr>
            <a:lvl3pPr lvl="2" rtl="0">
              <a:buNone/>
              <a:defRPr sz="1547"/>
            </a:lvl3pPr>
            <a:lvl4pPr lvl="3" rtl="0">
              <a:buNone/>
              <a:defRPr sz="1547"/>
            </a:lvl4pPr>
            <a:lvl5pPr lvl="4" rtl="0">
              <a:buNone/>
              <a:defRPr sz="1547"/>
            </a:lvl5pPr>
            <a:lvl6pPr lvl="5" rtl="0">
              <a:buNone/>
              <a:defRPr sz="1547"/>
            </a:lvl6pPr>
            <a:lvl7pPr lvl="6" rtl="0">
              <a:buNone/>
              <a:defRPr sz="1547"/>
            </a:lvl7pPr>
            <a:lvl8pPr lvl="7" rtl="0">
              <a:buNone/>
              <a:defRPr sz="1547"/>
            </a:lvl8pPr>
            <a:lvl9pPr lvl="8" rtl="0">
              <a:buNone/>
              <a:defRPr sz="1547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1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D367-E6F0-4D42-AD87-BAE2DE6914A5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483C5-389C-4129-9214-D272F2B6ADD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08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3268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8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80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8C342-8CAE-4E52-BD04-1D5231CEC2F5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99E7D-9C81-4537-A708-A5E7F1D65B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62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D3C37B-8FBC-4B14-9C79-708819ADC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8AF88-4406-4AA4-BA57-C98456F07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7517C-2569-47EE-9D7E-1A85745C2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F9E72-06E1-4A49-B7AB-6649E5570DA1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8BE28-CB9B-4AFB-A060-EE39D4A02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EBF6C-99A2-4E28-841E-95E59163B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AE114-4989-47E0-922C-808F6D53E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8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iarybelajaringgris.blogspot.co.id/2016/11/smile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13" Type="http://schemas.openxmlformats.org/officeDocument/2006/relationships/chart" Target="../charts/chart16.xml"/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12" Type="http://schemas.openxmlformats.org/officeDocument/2006/relationships/chart" Target="../charts/chart15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6.xml"/><Relationship Id="rId6" Type="http://schemas.openxmlformats.org/officeDocument/2006/relationships/chart" Target="../charts/chart9.xml"/><Relationship Id="rId11" Type="http://schemas.openxmlformats.org/officeDocument/2006/relationships/chart" Target="../charts/chart14.xml"/><Relationship Id="rId5" Type="http://schemas.openxmlformats.org/officeDocument/2006/relationships/chart" Target="../charts/chart8.xml"/><Relationship Id="rId10" Type="http://schemas.openxmlformats.org/officeDocument/2006/relationships/chart" Target="../charts/chart13.xml"/><Relationship Id="rId4" Type="http://schemas.openxmlformats.org/officeDocument/2006/relationships/chart" Target="../charts/chart7.xml"/><Relationship Id="rId9" Type="http://schemas.openxmlformats.org/officeDocument/2006/relationships/chart" Target="../charts/chart12.xml"/><Relationship Id="rId14" Type="http://schemas.openxmlformats.org/officeDocument/2006/relationships/chart" Target="../charts/char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39C5B-1950-487C-BE91-83D12E27B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HCHD Board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C649FB-8257-43A9-A106-3B45554828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by: Senior Leadership Team</a:t>
            </a:r>
          </a:p>
          <a:p>
            <a:r>
              <a:rPr lang="en-US" dirty="0"/>
              <a:t>February 24, 2022</a:t>
            </a:r>
          </a:p>
        </p:txBody>
      </p:sp>
      <p:pic>
        <p:nvPicPr>
          <p:cNvPr id="1026" name="Picture 11">
            <a:extLst>
              <a:ext uri="{FF2B5EF4-FFF2-40B4-BE49-F238E27FC236}">
                <a16:creationId xmlns:a16="http://schemas.microsoft.com/office/drawing/2014/main" id="{8D113FDF-4B71-46E9-8A3D-0BB30CE8D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05" y="1617044"/>
            <a:ext cx="3349592" cy="122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463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D48BB-C93C-4417-9403-A84388A6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84" y="1054122"/>
            <a:ext cx="9465131" cy="548436"/>
          </a:xfrm>
        </p:spPr>
        <p:txBody>
          <a:bodyPr>
            <a:normAutofit fontScale="90000"/>
          </a:bodyPr>
          <a:lstStyle/>
          <a:p>
            <a:r>
              <a:rPr lang="en-US" dirty="0"/>
              <a:t>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D270E-745C-4EDC-A51D-D23B14D25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127183"/>
            <a:ext cx="9465564" cy="3995322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Current projects underway: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Meditech Expanse – GO LIVE 3/1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Retail Pharmacy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VCLC and Lobby remodel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Kansas Bld. (offer accepted)</a:t>
            </a:r>
          </a:p>
          <a:p>
            <a:pPr lvl="1"/>
            <a:endParaRPr lang="en-US" sz="2200" dirty="0"/>
          </a:p>
          <a:p>
            <a:r>
              <a:rPr lang="en-US" sz="2200" dirty="0"/>
              <a:t>Vaccine clinic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Scheduled every Friday at the RHC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Booster shots for employees are also available through our Employee Health office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We are still encouraging boosters!</a:t>
            </a:r>
          </a:p>
          <a:p>
            <a:pPr marL="0" indent="0">
              <a:buNone/>
            </a:pPr>
            <a:r>
              <a:rPr lang="en-US" sz="2200" dirty="0"/>
              <a:t>  </a:t>
            </a: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F164AFB5-75F7-4D29-B001-E3436C513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54430" y="2271706"/>
            <a:ext cx="1028014" cy="6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98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BEA8-DA18-4FCD-99D8-9D1A3027A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Local COVID Updates (Feb. 16-22nd)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049D2-5192-406A-8A0E-6DB9F245DF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000" b="1" i="0" u="sng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January Board Meeting</a:t>
            </a:r>
          </a:p>
          <a:p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3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Las Animas County 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en-US" sz="3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3,281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Total Cumulative Cases </a:t>
            </a:r>
            <a:endParaRPr lang="en-US" sz="3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36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139 New Reported Cases </a:t>
            </a:r>
            <a:endParaRPr lang="en-US" sz="3600" b="0" i="0" u="none" strike="noStrike" baseline="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sz="3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493 Active Cases </a:t>
            </a:r>
          </a:p>
          <a:p>
            <a:r>
              <a:rPr lang="en-US" sz="3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37 Deaths Due to COVID-19 </a:t>
            </a:r>
          </a:p>
          <a:p>
            <a:endParaRPr lang="en-US" sz="3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3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Huerfano County- 1,344 Total Cumulative Cases </a:t>
            </a:r>
            <a:endParaRPr lang="en-US" sz="3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36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116 New reported Cases </a:t>
            </a:r>
            <a:endParaRPr lang="en-US" sz="3600" b="0" i="0" u="none" strike="noStrike" baseline="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sz="3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255 Active Cases </a:t>
            </a:r>
          </a:p>
          <a:p>
            <a:r>
              <a:rPr lang="en-US" sz="3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28 Deaths Due to COVID-19 </a:t>
            </a:r>
          </a:p>
          <a:p>
            <a:endParaRPr lang="en-US" sz="3600" b="1" dirty="0">
              <a:solidFill>
                <a:srgbClr val="241F21"/>
              </a:solidFill>
              <a:latin typeface="Martel"/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481CAE-664B-469D-B3E3-E3230C97C2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000" b="1" i="0" u="sng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Current</a:t>
            </a:r>
          </a:p>
          <a:p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35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Las Animas County </a:t>
            </a:r>
            <a:r>
              <a:rPr lang="en-US" sz="3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en-US" sz="35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3,656</a:t>
            </a:r>
            <a:r>
              <a:rPr lang="en-US" sz="3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5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Total Cumulative Cases </a:t>
            </a:r>
            <a:endParaRPr lang="en-US" sz="35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35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46 New Reported Cases </a:t>
            </a:r>
            <a:endParaRPr lang="en-US" sz="3500" b="0" i="0" u="none" strike="noStrike" baseline="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sz="35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90 Active Cases </a:t>
            </a:r>
          </a:p>
          <a:p>
            <a:r>
              <a:rPr lang="en-US" sz="35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39 Deaths Due to COVID-19 </a:t>
            </a:r>
          </a:p>
          <a:p>
            <a:endParaRPr lang="en-US" sz="35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35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Huerfano County- 1,566 Total Cumulative Cases </a:t>
            </a:r>
            <a:endParaRPr lang="en-US" sz="35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35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18 New reported Cases </a:t>
            </a:r>
            <a:endParaRPr lang="en-US" sz="3500" b="0" i="0" u="none" strike="noStrike" baseline="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sz="35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51 Active Cases </a:t>
            </a:r>
          </a:p>
          <a:p>
            <a:r>
              <a:rPr lang="en-US" sz="35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29 Deaths Due to COVID-19 </a:t>
            </a:r>
          </a:p>
          <a:p>
            <a:endParaRPr lang="en-US" sz="3600" b="1" dirty="0">
              <a:solidFill>
                <a:srgbClr val="241F21"/>
              </a:solidFill>
              <a:latin typeface="Marte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66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F6EF8-0ADF-44D7-9612-2644F28B6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>
            <a:normAutofit/>
          </a:bodyPr>
          <a:lstStyle/>
          <a:p>
            <a:r>
              <a:rPr lang="en-US"/>
              <a:t>ANHA REPORT</a:t>
            </a: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76A17E-155E-4CF5-9AD7-5CBDD385E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Teresa Clift</a:t>
            </a:r>
          </a:p>
        </p:txBody>
      </p:sp>
    </p:spTree>
    <p:extLst>
      <p:ext uri="{BB962C8B-B14F-4D97-AF65-F5344CB8AC3E}">
        <p14:creationId xmlns:p14="http://schemas.microsoft.com/office/powerpoint/2010/main" val="3257369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75579-FF78-48D3-803C-831AF926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419425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NH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B62E0-7F63-4010-B15E-747A8242E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617" y="1953127"/>
            <a:ext cx="7948848" cy="4765658"/>
          </a:xfrm>
        </p:spPr>
        <p:txBody>
          <a:bodyPr anchor="ctr">
            <a:normAutofit/>
          </a:bodyPr>
          <a:lstStyle/>
          <a:p>
            <a:r>
              <a:rPr lang="en-US" sz="2200" dirty="0"/>
              <a:t>Census 69 as of 2/23/2022 </a:t>
            </a:r>
          </a:p>
          <a:p>
            <a:r>
              <a:rPr lang="en-US" sz="2100" dirty="0"/>
              <a:t>Admissions update</a:t>
            </a:r>
          </a:p>
          <a:p>
            <a:pPr lvl="1"/>
            <a:r>
              <a:rPr lang="en-US" sz="1900" dirty="0"/>
              <a:t>3 new admissions since January 1, 2022 ( pending)</a:t>
            </a:r>
          </a:p>
          <a:p>
            <a:r>
              <a:rPr lang="en-US" sz="2000" dirty="0"/>
              <a:t>Remain in Outbreak </a:t>
            </a:r>
          </a:p>
          <a:p>
            <a:pPr lvl="1"/>
            <a:r>
              <a:rPr lang="en-US" sz="1900" dirty="0"/>
              <a:t>2 residents currently in COVID Unit</a:t>
            </a:r>
          </a:p>
          <a:p>
            <a:pPr lvl="1"/>
            <a:r>
              <a:rPr lang="en-US" sz="1900" dirty="0"/>
              <a:t>Last round of testing negative – one more round to close outbreak</a:t>
            </a:r>
          </a:p>
          <a:p>
            <a:pPr marL="457200" lvl="1" indent="0">
              <a:buNone/>
            </a:pPr>
            <a:endParaRPr lang="en-US" sz="19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2200" dirty="0"/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CFF1B-4AD8-4B20-B7A2-746E5F947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052" y="348883"/>
            <a:ext cx="4346825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41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75579-FF78-48D3-803C-831AF926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419425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Activities Cart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4516594-4504-4717-B7D1-B6197A9E616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0" r="1" b="6409"/>
          <a:stretch/>
        </p:blipFill>
        <p:spPr>
          <a:xfrm>
            <a:off x="7534739" y="139215"/>
            <a:ext cx="4345305" cy="1397635"/>
          </a:xfrm>
          <a:prstGeom prst="rect">
            <a:avLst/>
          </a:prstGeom>
        </p:spPr>
      </p:pic>
      <p:pic>
        <p:nvPicPr>
          <p:cNvPr id="8" name="Content Placeholder 7" descr="A picture containing indoor, set&#10;&#10;Description automatically generated">
            <a:extLst>
              <a:ext uri="{FF2B5EF4-FFF2-40B4-BE49-F238E27FC236}">
                <a16:creationId xmlns:a16="http://schemas.microsoft.com/office/drawing/2014/main" id="{ED9B9B3A-CD83-42A5-BD20-1F1B8666B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492" y="1407402"/>
            <a:ext cx="2085349" cy="3705611"/>
          </a:xfrm>
        </p:spPr>
      </p:pic>
      <p:pic>
        <p:nvPicPr>
          <p:cNvPr id="10" name="Picture 9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948E325C-DD67-4611-B80F-4BC00B48F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81" y="2813096"/>
            <a:ext cx="2439871" cy="3741844"/>
          </a:xfrm>
          <a:prstGeom prst="rect">
            <a:avLst/>
          </a:prstGeom>
        </p:spPr>
      </p:pic>
      <p:pic>
        <p:nvPicPr>
          <p:cNvPr id="12" name="Picture 11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6AD1AC55-CA62-4097-BB18-9FFF72CF7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790" y="1860725"/>
            <a:ext cx="3626584" cy="2719938"/>
          </a:xfrm>
          <a:prstGeom prst="rect">
            <a:avLst/>
          </a:prstGeom>
        </p:spPr>
      </p:pic>
      <p:pic>
        <p:nvPicPr>
          <p:cNvPr id="14" name="Picture 13" descr="A picture containing text, indoor, floor, green&#10;&#10;Description automatically generated">
            <a:extLst>
              <a:ext uri="{FF2B5EF4-FFF2-40B4-BE49-F238E27FC236}">
                <a16:creationId xmlns:a16="http://schemas.microsoft.com/office/drawing/2014/main" id="{97FC8863-7FBB-4EF0-BC5E-9AA0AF0067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4" y="2813096"/>
            <a:ext cx="3680347" cy="27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67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7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9CA07-F43F-4056-9579-2BCACDFC1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>
            <a:normAutofit/>
          </a:bodyPr>
          <a:lstStyle/>
          <a:p>
            <a:r>
              <a:rPr lang="en-US"/>
              <a:t>CNO REPORT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46E83-FB4F-4F7D-B16B-24CD851BB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Kelea Nardini, MSN, RN</a:t>
            </a:r>
          </a:p>
        </p:txBody>
      </p:sp>
    </p:spTree>
    <p:extLst>
      <p:ext uri="{BB962C8B-B14F-4D97-AF65-F5344CB8AC3E}">
        <p14:creationId xmlns:p14="http://schemas.microsoft.com/office/powerpoint/2010/main" val="2910318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20D062-3BBF-472C-805F-A9BE9DB4A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46203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CNO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D687FB-803C-4BEE-A67A-130F32A07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06" y="1105504"/>
            <a:ext cx="11281152" cy="5430761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Clinics</a:t>
            </a:r>
          </a:p>
          <a:p>
            <a:endParaRPr lang="en-US" sz="2000" dirty="0"/>
          </a:p>
          <a:p>
            <a:r>
              <a:rPr lang="en-US" sz="2000" dirty="0"/>
              <a:t>Acute/ECU/ED</a:t>
            </a:r>
          </a:p>
          <a:p>
            <a:endParaRPr lang="en-US" sz="2000" dirty="0"/>
          </a:p>
          <a:p>
            <a:r>
              <a:rPr lang="en-US" sz="2000" dirty="0"/>
              <a:t>Lab</a:t>
            </a:r>
          </a:p>
          <a:p>
            <a:endParaRPr lang="en-US" sz="2000" dirty="0"/>
          </a:p>
          <a:p>
            <a:r>
              <a:rPr lang="en-US" sz="2000" dirty="0"/>
              <a:t>RT</a:t>
            </a:r>
          </a:p>
          <a:p>
            <a:endParaRPr lang="en-US" sz="2000" dirty="0"/>
          </a:p>
          <a:p>
            <a:r>
              <a:rPr lang="en-US" sz="2000" dirty="0"/>
              <a:t>Radiology</a:t>
            </a:r>
          </a:p>
          <a:p>
            <a:endParaRPr lang="en-US" sz="2000" dirty="0"/>
          </a:p>
          <a:p>
            <a:r>
              <a:rPr lang="en-US" sz="2000" dirty="0"/>
              <a:t>EMS</a:t>
            </a:r>
          </a:p>
          <a:p>
            <a:endParaRPr lang="en-US" sz="2000" dirty="0"/>
          </a:p>
          <a:p>
            <a:r>
              <a:rPr lang="en-US" sz="2000" dirty="0"/>
              <a:t>Pharmacy</a:t>
            </a:r>
          </a:p>
          <a:p>
            <a:endParaRPr lang="en-US" sz="2000" dirty="0"/>
          </a:p>
          <a:p>
            <a:r>
              <a:rPr lang="en-US" sz="2000" dirty="0"/>
              <a:t>Surgical Services</a:t>
            </a:r>
          </a:p>
          <a:p>
            <a:endParaRPr lang="en-US" sz="2000" dirty="0"/>
          </a:p>
          <a:p>
            <a:r>
              <a:rPr lang="en-US" sz="2000" dirty="0"/>
              <a:t>Infection/Employee Health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FEAE90-B3AB-43A4-BBA9-95B1DAF08EC4}"/>
              </a:ext>
            </a:extLst>
          </p:cNvPr>
          <p:cNvSpPr/>
          <p:nvPr/>
        </p:nvSpPr>
        <p:spPr>
          <a:xfrm rot="20831120">
            <a:off x="2832099" y="1443565"/>
            <a:ext cx="8086868" cy="37211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2A02A-8041-4F6E-9840-BA155B998F36}"/>
              </a:ext>
            </a:extLst>
          </p:cNvPr>
          <p:cNvSpPr txBox="1"/>
          <p:nvPr/>
        </p:nvSpPr>
        <p:spPr>
          <a:xfrm rot="20774745">
            <a:off x="3136167" y="1815019"/>
            <a:ext cx="78514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MEDITECH GO-LIVE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087E85-4A1A-45DB-BE96-D6E55D911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023" y="2690147"/>
            <a:ext cx="2867025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81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8469A6-59C9-4551-BD40-3D6E21A2F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>
            <a:normAutofit/>
          </a:bodyPr>
          <a:lstStyle/>
          <a:p>
            <a:r>
              <a:rPr lang="en-US" dirty="0"/>
              <a:t>CFO/COO REPORT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47FFBD-EB61-4324-A60A-9DE61D1E5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Colette Martin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BC2B9-A32B-49ED-B3B0-B7EBED85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75AE114-4989-47E0-922C-808F6D53E54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135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CFO/COO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IT</a:t>
            </a:r>
          </a:p>
          <a:p>
            <a:pPr lvl="1"/>
            <a:r>
              <a:rPr lang="en-US" dirty="0">
                <a:cs typeface="Calibri"/>
              </a:rPr>
              <a:t>Expanse</a:t>
            </a:r>
          </a:p>
          <a:p>
            <a:pPr lvl="1"/>
            <a:r>
              <a:rPr lang="en-US" dirty="0">
                <a:cs typeface="Calibri"/>
              </a:rPr>
              <a:t>Q1 Projects (examples)</a:t>
            </a:r>
          </a:p>
          <a:p>
            <a:pPr lvl="2"/>
            <a:r>
              <a:rPr lang="en-US" dirty="0">
                <a:cs typeface="Calibri"/>
              </a:rPr>
              <a:t>Cyber Security</a:t>
            </a:r>
          </a:p>
          <a:p>
            <a:pPr lvl="2"/>
            <a:r>
              <a:rPr lang="en-US" dirty="0">
                <a:cs typeface="Calibri"/>
              </a:rPr>
              <a:t>Remote Access</a:t>
            </a:r>
          </a:p>
          <a:p>
            <a:r>
              <a:rPr lang="en-US" b="1" dirty="0"/>
              <a:t>Finance Team</a:t>
            </a:r>
          </a:p>
          <a:p>
            <a:pPr lvl="1"/>
            <a:r>
              <a:rPr lang="en-US" dirty="0">
                <a:cs typeface="Calibri"/>
              </a:rPr>
              <a:t>Audit Work in Process</a:t>
            </a:r>
            <a:endParaRPr lang="en-US" dirty="0"/>
          </a:p>
          <a:p>
            <a:r>
              <a:rPr lang="en-US" b="1" dirty="0"/>
              <a:t>Materials Management</a:t>
            </a:r>
          </a:p>
          <a:p>
            <a:pPr lvl="1"/>
            <a:r>
              <a:rPr lang="en-US" dirty="0"/>
              <a:t>Primary Vendor Conversion from Cardinal to Medline</a:t>
            </a:r>
          </a:p>
        </p:txBody>
      </p:sp>
    </p:spTree>
    <p:extLst>
      <p:ext uri="{BB962C8B-B14F-4D97-AF65-F5344CB8AC3E}">
        <p14:creationId xmlns:p14="http://schemas.microsoft.com/office/powerpoint/2010/main" val="910063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26424-015D-4C8B-BE06-AB3C9D45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Meditech Expanse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6551B-3B8F-4FF7-9C14-5F4ED6C2B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en-US" dirty="0"/>
              <a:t>September 15-16:  Kick Off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en-US" dirty="0"/>
              <a:t>December 13 – 16:  Integrated Testing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en-US" dirty="0"/>
              <a:t>January 11 – 13:  Mock LIVE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Successful – compliments from Meditech regarding staff preparedness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Interface issues but work underway</a:t>
            </a:r>
          </a:p>
          <a:p>
            <a:pPr marL="0" indent="0">
              <a:buNone/>
            </a:pPr>
            <a:r>
              <a:rPr lang="en-US" dirty="0"/>
              <a:t>February 14 – 18:  LIVE Copy</a:t>
            </a:r>
          </a:p>
          <a:p>
            <a:pPr marL="0" indent="0">
              <a:buNone/>
            </a:pPr>
            <a:r>
              <a:rPr lang="en-US" dirty="0"/>
              <a:t>March 1:  GO LIVE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Technology Investments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Computers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WOWs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Point of Care Devices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E Faxing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Electronic Forms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Digital Signature Pads</a:t>
            </a:r>
          </a:p>
        </p:txBody>
      </p:sp>
    </p:spTree>
    <p:extLst>
      <p:ext uri="{BB962C8B-B14F-4D97-AF65-F5344CB8AC3E}">
        <p14:creationId xmlns:p14="http://schemas.microsoft.com/office/powerpoint/2010/main" val="3613174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8000">
              <a:schemeClr val="accent1">
                <a:lumMod val="20000"/>
                <a:lumOff val="80000"/>
              </a:schemeClr>
            </a:gs>
            <a:gs pos="0">
              <a:schemeClr val="accent4">
                <a:lumMod val="5000"/>
                <a:lumOff val="95000"/>
              </a:schemeClr>
            </a:gs>
            <a:gs pos="100000">
              <a:srgbClr val="00B0F0">
                <a:alpha val="87000"/>
              </a:srgbClr>
            </a:gs>
            <a:gs pos="100000">
              <a:schemeClr val="accent1">
                <a:lumMod val="20000"/>
                <a:lumOff val="80000"/>
              </a:schemeClr>
            </a:gs>
            <a:gs pos="100000">
              <a:srgbClr val="00B0F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7964" y="381001"/>
            <a:ext cx="8196073" cy="775845"/>
          </a:xfrm>
        </p:spPr>
        <p:txBody>
          <a:bodyPr anchor="b">
            <a:normAutofit/>
          </a:bodyPr>
          <a:lstStyle/>
          <a:p>
            <a:r>
              <a:rPr lang="en-US" sz="3500" dirty="0">
                <a:solidFill>
                  <a:schemeClr val="tx2"/>
                </a:solidFill>
              </a:rPr>
              <a:t>Human Resources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16836" y="1066801"/>
            <a:ext cx="8077200" cy="45044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2"/>
                </a:solidFill>
              </a:rPr>
              <a:t>February 24, 2022</a:t>
            </a:r>
          </a:p>
        </p:txBody>
      </p:sp>
      <p:pic>
        <p:nvPicPr>
          <p:cNvPr id="1026" name="Picture 2" descr="Cigna - Health Insurance From Cigna">
            <a:extLst>
              <a:ext uri="{FF2B5EF4-FFF2-40B4-BE49-F238E27FC236}">
                <a16:creationId xmlns:a16="http://schemas.microsoft.com/office/drawing/2014/main" id="{2A107593-48CA-45FD-89D0-FA7A4B4CA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70180"/>
            <a:ext cx="3314700" cy="1381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153D28-CDD1-4CC9-AE0B-C94968D08A00}"/>
              </a:ext>
            </a:extLst>
          </p:cNvPr>
          <p:cNvSpPr txBox="1"/>
          <p:nvPr/>
        </p:nvSpPr>
        <p:spPr>
          <a:xfrm>
            <a:off x="6629400" y="3048001"/>
            <a:ext cx="31242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79646">
                    <a:lumMod val="7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SPEET</a:t>
            </a:r>
          </a:p>
        </p:txBody>
      </p:sp>
      <p:pic>
        <p:nvPicPr>
          <p:cNvPr id="1028" name="Picture 4" descr="Paylocity Announces Acquisition of Blue Marble Payroll">
            <a:extLst>
              <a:ext uri="{FF2B5EF4-FFF2-40B4-BE49-F238E27FC236}">
                <a16:creationId xmlns:a16="http://schemas.microsoft.com/office/drawing/2014/main" id="{CFA117ED-BD50-4327-8843-44639290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676776"/>
            <a:ext cx="4114800" cy="1114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99028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imeline&#10;&#10;Description automatically generated">
            <a:extLst>
              <a:ext uri="{FF2B5EF4-FFF2-40B4-BE49-F238E27FC236}">
                <a16:creationId xmlns:a16="http://schemas.microsoft.com/office/drawing/2014/main" id="{4A212B8D-2B05-4C8F-A7BA-7B5CDE78A62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139108" y="1223791"/>
            <a:ext cx="7994650" cy="4525963"/>
          </a:xfrm>
        </p:spPr>
      </p:pic>
    </p:spTree>
    <p:extLst>
      <p:ext uri="{BB962C8B-B14F-4D97-AF65-F5344CB8AC3E}">
        <p14:creationId xmlns:p14="http://schemas.microsoft.com/office/powerpoint/2010/main" val="3076431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7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CE3B61-1F82-4639-BCCC-3316773AF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>
            <a:normAutofit/>
          </a:bodyPr>
          <a:lstStyle/>
          <a:p>
            <a:r>
              <a:rPr lang="en-US"/>
              <a:t>FINANCIAL REPORT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B585E-A546-473A-94A6-37CFA0E3A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Lola Spradley, treasurer</a:t>
            </a:r>
          </a:p>
        </p:txBody>
      </p:sp>
    </p:spTree>
    <p:extLst>
      <p:ext uri="{BB962C8B-B14F-4D97-AF65-F5344CB8AC3E}">
        <p14:creationId xmlns:p14="http://schemas.microsoft.com/office/powerpoint/2010/main" val="1462509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47874-A442-47DE-9D28-23777A7B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Summary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2068264"/>
            <a:ext cx="8229600" cy="358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50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BBA90-A49F-4790-9CB5-A2693998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Volumes Trending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3725" y="1600201"/>
            <a:ext cx="584455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28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6D5DB-C269-4492-86AE-5FE94A900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Volumes Trending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3605" y="1600201"/>
            <a:ext cx="540479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19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E40BC-F617-4722-A9E0-A1A3DEED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Volumes Trending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0936" y="1600201"/>
            <a:ext cx="653012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4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55F96-481D-4F2C-9F52-139EB4E35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Volumes Trending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1826" y="1600201"/>
            <a:ext cx="616834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34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7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F1BB7-241B-422D-9C5B-E572190FF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>
            <a:normAutofit/>
          </a:bodyPr>
          <a:lstStyle/>
          <a:p>
            <a:r>
              <a:rPr lang="en-US"/>
              <a:t>PLC UPDATE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D20FBD-1293-42D7-8745-8A9ADB214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Lola Spradley</a:t>
            </a:r>
          </a:p>
        </p:txBody>
      </p:sp>
    </p:spTree>
    <p:extLst>
      <p:ext uri="{BB962C8B-B14F-4D97-AF65-F5344CB8AC3E}">
        <p14:creationId xmlns:p14="http://schemas.microsoft.com/office/powerpoint/2010/main" val="2941139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CDB81-0E41-4E3D-A60E-0AB34362F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305" y="664144"/>
            <a:ext cx="7700211" cy="54382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AE21D3-F2CC-40BB-AA4A-B53F63A6C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21483C5-389C-4129-9214-D272F2B6ADDE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97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C5F31-E837-4E25-9280-B1CB485CB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568" y="596766"/>
            <a:ext cx="6410426" cy="56404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D4E4B9-2903-4F12-A9CF-CF9FD0DC9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21483C5-389C-4129-9214-D272F2B6ADDE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93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 descr="Employee Engagement"/>
          <p:cNvSpPr/>
          <p:nvPr/>
        </p:nvSpPr>
        <p:spPr>
          <a:xfrm>
            <a:off x="1748257" y="1210182"/>
            <a:ext cx="8695487" cy="259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sz="1100" b="1">
                <a:solidFill>
                  <a:srgbClr val="007934"/>
                </a:solidFill>
                <a:latin typeface="Arial" pitchFamily="34" charset="0"/>
              </a:rPr>
              <a:t>Employee Engagement</a:t>
            </a:r>
          </a:p>
        </p:txBody>
      </p:sp>
      <p:sp>
        <p:nvSpPr>
          <p:cNvPr id="3" name="New shape" descr="SPRHC Employee Engagement Survey 2021"/>
          <p:cNvSpPr/>
          <p:nvPr/>
        </p:nvSpPr>
        <p:spPr>
          <a:xfrm>
            <a:off x="1981200" y="1603881"/>
            <a:ext cx="8229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/>
            <a:r>
              <a:rPr sz="4400">
                <a:solidFill>
                  <a:srgbClr val="000000"/>
                </a:solidFill>
                <a:latin typeface="Georgia"/>
              </a:rPr>
              <a:t>SPRHC Employee Engagement Survey 2021</a:t>
            </a:r>
          </a:p>
        </p:txBody>
      </p:sp>
      <p:sp>
        <p:nvSpPr>
          <p:cNvPr id="4" name="New shape"/>
          <p:cNvSpPr/>
          <p:nvPr/>
        </p:nvSpPr>
        <p:spPr>
          <a:xfrm>
            <a:off x="1748226" y="4308829"/>
            <a:ext cx="8759051" cy="305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sz="1400">
              <a:solidFill>
                <a:srgbClr val="7F8283"/>
              </a:solidFill>
              <a:latin typeface="Arial" pitchFamily="34" charset="0"/>
            </a:endParaRPr>
          </a:p>
        </p:txBody>
      </p:sp>
      <p:sp>
        <p:nvSpPr>
          <p:cNvPr id="5" name="New shape" descr="Nov 01, 2021 - Dec 22, 2021"/>
          <p:cNvSpPr/>
          <p:nvPr/>
        </p:nvSpPr>
        <p:spPr>
          <a:xfrm>
            <a:off x="4723017" y="4854929"/>
            <a:ext cx="2771369" cy="305105"/>
          </a:xfrm>
          <a:prstGeom prst="rect">
            <a:avLst/>
          </a:prstGeom>
          <a:solidFill>
            <a:srgbClr val="61C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Nov 01, 2021 - Dec 22, 2021</a:t>
            </a:r>
          </a:p>
        </p:txBody>
      </p:sp>
      <p:sp>
        <p:nvSpPr>
          <p:cNvPr id="6" name="New shape" descr="Reporting Group: All - All"/>
          <p:cNvSpPr/>
          <p:nvPr/>
        </p:nvSpPr>
        <p:spPr>
          <a:xfrm>
            <a:off x="1748226" y="5553581"/>
            <a:ext cx="8759051" cy="305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sz="1400">
                <a:solidFill>
                  <a:srgbClr val="7F8283"/>
                </a:solidFill>
                <a:latin typeface="Arial" pitchFamily="34" charset="0"/>
              </a:rPr>
              <a:t>Reporting Group: All - All</a:t>
            </a:r>
          </a:p>
        </p:txBody>
      </p:sp>
      <p:sp>
        <p:nvSpPr>
          <p:cNvPr id="7" name="New shape" descr="footer"/>
          <p:cNvSpPr/>
          <p:nvPr/>
        </p:nvSpPr>
        <p:spPr>
          <a:xfrm>
            <a:off x="1638300" y="6286500"/>
            <a:ext cx="5486400" cy="317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80000" lnSpcReduction="10000"/>
          </a:bodyPr>
          <a:lstStyle/>
          <a:p>
            <a:r>
              <a:rPr sz="800">
                <a:solidFill>
                  <a:srgbClr val="666666"/>
                </a:solidFill>
                <a:latin typeface="Arial" pitchFamily="34" charset="0"/>
              </a:rPr>
              <a:t>Copyright 2022 Gallup, Inc. All rights reserved. Copyright © 1993-1998 Gallup, Inc. All rights reserved.  The Gallup Q12 items are Gallup proprietary information and are protected by law. You may not administer a survey with the Q12 items or reproduce them without consent from Gallup.</a:t>
            </a:r>
          </a:p>
        </p:txBody>
      </p:sp>
      <p:sp>
        <p:nvSpPr>
          <p:cNvPr id="8" name="New shape"/>
          <p:cNvSpPr/>
          <p:nvPr/>
        </p:nvSpPr>
        <p:spPr>
          <a:xfrm>
            <a:off x="9461500" y="6286500"/>
            <a:ext cx="1206500" cy="317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90000" lnSpcReduction="20000"/>
          </a:bodyPr>
          <a:lstStyle/>
          <a:p>
            <a:r>
              <a:rPr sz="2000">
                <a:solidFill>
                  <a:srgbClr val="666666"/>
                </a:solidFill>
                <a:latin typeface="Georgia"/>
              </a:rPr>
              <a:t>GALLUP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469C30-DAEE-4301-8AF0-237CE6FA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818" y="521208"/>
            <a:ext cx="6968690" cy="55908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FEED52-A45B-44D4-BA36-4994CF28F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21483C5-389C-4129-9214-D272F2B6ADDE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40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5909E1-B9E3-41B1-A7F3-A6B5E10D7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067" y="693020"/>
            <a:ext cx="7305575" cy="54671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5D8B48-55E1-42D0-AAE8-DFE6CD77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21483C5-389C-4129-9214-D272F2B6ADDE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15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3E0538-E342-4577-B61A-BD7FE87E0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079" y="664144"/>
            <a:ext cx="6583680" cy="55056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6C18C2-7A33-4CE7-ADF3-287F152FF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21483C5-389C-4129-9214-D272F2B6ADDE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44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7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04806-03BF-4DC5-93DE-F3E6F52B4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>
            <a:normAutofit/>
          </a:bodyPr>
          <a:lstStyle/>
          <a:p>
            <a:r>
              <a:rPr lang="en-US"/>
              <a:t>Quality Update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D5BBAF-8C1C-43FF-9E2A-DA57DA470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Dr. John Davis</a:t>
            </a:r>
          </a:p>
        </p:txBody>
      </p:sp>
    </p:spTree>
    <p:extLst>
      <p:ext uri="{BB962C8B-B14F-4D97-AF65-F5344CB8AC3E}">
        <p14:creationId xmlns:p14="http://schemas.microsoft.com/office/powerpoint/2010/main" val="3598848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 descr="footer"/>
          <p:cNvSpPr/>
          <p:nvPr/>
        </p:nvSpPr>
        <p:spPr>
          <a:xfrm>
            <a:off x="1524000" y="6413500"/>
            <a:ext cx="9144000" cy="444500"/>
          </a:xfrm>
          <a:prstGeom prst="rect">
            <a:avLst/>
          </a:prstGeom>
          <a:solidFill>
            <a:srgbClr val="1A1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New shape" descr="pageNum"/>
          <p:cNvSpPr/>
          <p:nvPr/>
        </p:nvSpPr>
        <p:spPr>
          <a:xfrm>
            <a:off x="1524000" y="6413500"/>
            <a:ext cx="548640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800">
                <a:solidFill>
                  <a:srgbClr val="61C250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4" name="New shape"/>
          <p:cNvSpPr/>
          <p:nvPr/>
        </p:nvSpPr>
        <p:spPr>
          <a:xfrm flipH="1">
            <a:off x="2072640" y="6540500"/>
            <a:ext cx="0" cy="317500"/>
          </a:xfrm>
          <a:prstGeom prst="line">
            <a:avLst/>
          </a:prstGeom>
          <a:noFill/>
          <a:ln w="12700">
            <a:solidFill>
              <a:srgbClr val="61C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New shape"/>
          <p:cNvSpPr/>
          <p:nvPr/>
        </p:nvSpPr>
        <p:spPr>
          <a:xfrm>
            <a:off x="2072640" y="6540500"/>
            <a:ext cx="5486400" cy="317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80000" lnSpcReduction="10000"/>
          </a:bodyPr>
          <a:lstStyle/>
          <a:p>
            <a:r>
              <a:rPr sz="800">
                <a:solidFill>
                  <a:srgbClr val="FFFFFF"/>
                </a:solidFill>
                <a:latin typeface="Arial" pitchFamily="34" charset="0"/>
              </a:rPr>
              <a:t>Copyright 2022 Gallup, Inc. All rights reserved. Copyright © 1993-1998 Gallup, Inc. All rights reserved.  The Gallup Q12 items are Gallup proprietary information and are protected by law. You may not administer a survey with the Q12 items or reproduce them without consent from Gallup.</a:t>
            </a:r>
          </a:p>
        </p:txBody>
      </p:sp>
      <p:sp>
        <p:nvSpPr>
          <p:cNvPr id="6" name="New shape"/>
          <p:cNvSpPr/>
          <p:nvPr/>
        </p:nvSpPr>
        <p:spPr>
          <a:xfrm>
            <a:off x="9461500" y="6540500"/>
            <a:ext cx="1206500" cy="317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90000" lnSpcReduction="20000"/>
          </a:bodyPr>
          <a:lstStyle/>
          <a:p>
            <a:r>
              <a:rPr sz="2000">
                <a:solidFill>
                  <a:srgbClr val="FFFFFF"/>
                </a:solidFill>
                <a:latin typeface="Georgia"/>
              </a:rPr>
              <a:t>GALLUP</a:t>
            </a:r>
          </a:p>
        </p:txBody>
      </p:sp>
      <p:sp>
        <p:nvSpPr>
          <p:cNvPr id="7" name="New shape" descr="titleText"/>
          <p:cNvSpPr/>
          <p:nvPr/>
        </p:nvSpPr>
        <p:spPr>
          <a:xfrm>
            <a:off x="1981200" y="279401"/>
            <a:ext cx="8530222" cy="503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2700">
                <a:solidFill>
                  <a:srgbClr val="1A1A1A"/>
                </a:solidFill>
                <a:latin typeface="Georgia"/>
              </a:rPr>
              <a:t>Q¹² Mean</a:t>
            </a:r>
          </a:p>
        </p:txBody>
      </p:sp>
      <p:sp>
        <p:nvSpPr>
          <p:cNvPr id="8" name="New shape" descr="percentileFooter"/>
          <p:cNvSpPr/>
          <p:nvPr/>
        </p:nvSpPr>
        <p:spPr>
          <a:xfrm>
            <a:off x="1524000" y="6223000"/>
            <a:ext cx="2667000" cy="19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92500" lnSpcReduction="10000"/>
          </a:bodyPr>
          <a:lstStyle/>
          <a:p>
            <a:r>
              <a:rPr sz="800">
                <a:solidFill>
                  <a:srgbClr val="000000"/>
                </a:solidFill>
                <a:latin typeface="Arial" pitchFamily="34" charset="0"/>
              </a:rPr>
              <a:t>Percentile Rank in Gallup Overall Database</a:t>
            </a:r>
          </a:p>
        </p:txBody>
      </p:sp>
      <p:sp>
        <p:nvSpPr>
          <p:cNvPr id="9" name="New shape"/>
          <p:cNvSpPr/>
          <p:nvPr/>
        </p:nvSpPr>
        <p:spPr>
          <a:xfrm>
            <a:off x="4191000" y="6286500"/>
            <a:ext cx="63500" cy="63500"/>
          </a:xfrm>
          <a:prstGeom prst="rect">
            <a:avLst/>
          </a:prstGeom>
          <a:solidFill>
            <a:srgbClr val="E8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New shape"/>
          <p:cNvSpPr/>
          <p:nvPr/>
        </p:nvSpPr>
        <p:spPr>
          <a:xfrm>
            <a:off x="4254500" y="6223000"/>
            <a:ext cx="1231900" cy="19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92500" lnSpcReduction="10000"/>
          </a:bodyPr>
          <a:lstStyle/>
          <a:p>
            <a:r>
              <a:rPr sz="800">
                <a:solidFill>
                  <a:srgbClr val="000000"/>
                </a:solidFill>
                <a:latin typeface="Arial" pitchFamily="34" charset="0"/>
              </a:rPr>
              <a:t>&lt; 25th Percentile</a:t>
            </a:r>
          </a:p>
        </p:txBody>
      </p:sp>
      <p:sp>
        <p:nvSpPr>
          <p:cNvPr id="11" name="New shape"/>
          <p:cNvSpPr/>
          <p:nvPr/>
        </p:nvSpPr>
        <p:spPr>
          <a:xfrm>
            <a:off x="5486400" y="6286500"/>
            <a:ext cx="63500" cy="63500"/>
          </a:xfrm>
          <a:prstGeom prst="rect">
            <a:avLst/>
          </a:prstGeom>
          <a:solidFill>
            <a:srgbClr val="FEE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New shape"/>
          <p:cNvSpPr/>
          <p:nvPr/>
        </p:nvSpPr>
        <p:spPr>
          <a:xfrm>
            <a:off x="5549900" y="6223000"/>
            <a:ext cx="1231900" cy="19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92500" lnSpcReduction="10000"/>
          </a:bodyPr>
          <a:lstStyle/>
          <a:p>
            <a:r>
              <a:rPr sz="800">
                <a:solidFill>
                  <a:srgbClr val="000000"/>
                </a:solidFill>
                <a:latin typeface="Arial" pitchFamily="34" charset="0"/>
              </a:rPr>
              <a:t>25-49th Percentile</a:t>
            </a:r>
          </a:p>
        </p:txBody>
      </p:sp>
      <p:sp>
        <p:nvSpPr>
          <p:cNvPr id="13" name="New shape"/>
          <p:cNvSpPr/>
          <p:nvPr/>
        </p:nvSpPr>
        <p:spPr>
          <a:xfrm>
            <a:off x="6781800" y="6286500"/>
            <a:ext cx="63500" cy="63500"/>
          </a:xfrm>
          <a:prstGeom prst="rect">
            <a:avLst/>
          </a:prstGeom>
          <a:solidFill>
            <a:srgbClr val="C3D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New shape"/>
          <p:cNvSpPr/>
          <p:nvPr/>
        </p:nvSpPr>
        <p:spPr>
          <a:xfrm>
            <a:off x="6845300" y="6223000"/>
            <a:ext cx="1231900" cy="19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92500" lnSpcReduction="10000"/>
          </a:bodyPr>
          <a:lstStyle/>
          <a:p>
            <a:r>
              <a:rPr sz="800">
                <a:solidFill>
                  <a:srgbClr val="000000"/>
                </a:solidFill>
                <a:latin typeface="Arial" pitchFamily="34" charset="0"/>
              </a:rPr>
              <a:t>50-74th Percentile</a:t>
            </a:r>
          </a:p>
        </p:txBody>
      </p:sp>
      <p:sp>
        <p:nvSpPr>
          <p:cNvPr id="15" name="New shape"/>
          <p:cNvSpPr/>
          <p:nvPr/>
        </p:nvSpPr>
        <p:spPr>
          <a:xfrm>
            <a:off x="8077200" y="6286500"/>
            <a:ext cx="63500" cy="63500"/>
          </a:xfrm>
          <a:prstGeom prst="rect">
            <a:avLst/>
          </a:prstGeom>
          <a:solidFill>
            <a:srgbClr val="61C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New shape"/>
          <p:cNvSpPr/>
          <p:nvPr/>
        </p:nvSpPr>
        <p:spPr>
          <a:xfrm>
            <a:off x="8140700" y="6223000"/>
            <a:ext cx="1231900" cy="19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92500" lnSpcReduction="10000"/>
          </a:bodyPr>
          <a:lstStyle/>
          <a:p>
            <a:r>
              <a:rPr sz="800">
                <a:solidFill>
                  <a:srgbClr val="000000"/>
                </a:solidFill>
                <a:latin typeface="Arial" pitchFamily="34" charset="0"/>
              </a:rPr>
              <a:t>75-89th Percentile</a:t>
            </a:r>
          </a:p>
        </p:txBody>
      </p:sp>
      <p:sp>
        <p:nvSpPr>
          <p:cNvPr id="17" name="New shape"/>
          <p:cNvSpPr/>
          <p:nvPr/>
        </p:nvSpPr>
        <p:spPr>
          <a:xfrm>
            <a:off x="9372600" y="6286500"/>
            <a:ext cx="63500" cy="63500"/>
          </a:xfrm>
          <a:prstGeom prst="rect">
            <a:avLst/>
          </a:prstGeom>
          <a:solidFill>
            <a:srgbClr val="007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New shape"/>
          <p:cNvSpPr/>
          <p:nvPr/>
        </p:nvSpPr>
        <p:spPr>
          <a:xfrm>
            <a:off x="9436100" y="6223000"/>
            <a:ext cx="1231900" cy="19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92500" lnSpcReduction="10000"/>
          </a:bodyPr>
          <a:lstStyle/>
          <a:p>
            <a:r>
              <a:rPr sz="800">
                <a:solidFill>
                  <a:srgbClr val="000000"/>
                </a:solidFill>
                <a:latin typeface="Arial" pitchFamily="34" charset="0"/>
              </a:rPr>
              <a:t>&gt;= 90th Percentile</a:t>
            </a:r>
          </a:p>
        </p:txBody>
      </p:sp>
      <p:sp>
        <p:nvSpPr>
          <p:cNvPr id="19" name="New shape" descr="longCategoryDesc"/>
          <p:cNvSpPr/>
          <p:nvPr/>
        </p:nvSpPr>
        <p:spPr>
          <a:xfrm>
            <a:off x="1981200" y="782823"/>
            <a:ext cx="8538752" cy="518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1400">
                <a:solidFill>
                  <a:srgbClr val="1A1A1A"/>
                </a:solidFill>
                <a:latin typeface="Arial" pitchFamily="34" charset="0"/>
              </a:rPr>
              <a:t>The Gallup Q¹² score represents the average, combined score of the 12 elements that measure employee engagement.  Each element has consistently been linked to better business outcomes.</a:t>
            </a:r>
          </a:p>
        </p:txBody>
      </p:sp>
      <p:sp>
        <p:nvSpPr>
          <p:cNvPr id="20" name="New shape" descr="ttlRespondents"/>
          <p:cNvSpPr/>
          <p:nvPr/>
        </p:nvSpPr>
        <p:spPr>
          <a:xfrm>
            <a:off x="1981201" y="1619002"/>
            <a:ext cx="2849097" cy="259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1100">
                <a:solidFill>
                  <a:srgbClr val="1A1A1A"/>
                </a:solidFill>
                <a:latin typeface="Arial" pitchFamily="34" charset="0"/>
              </a:rPr>
              <a:t>TOTAL RESPONDENTS</a:t>
            </a:r>
          </a:p>
        </p:txBody>
      </p:sp>
      <p:sp>
        <p:nvSpPr>
          <p:cNvPr id="21" name="New shape" descr="ttlRespondentsVALUE"/>
          <p:cNvSpPr/>
          <p:nvPr/>
        </p:nvSpPr>
        <p:spPr>
          <a:xfrm>
            <a:off x="1981201" y="1878342"/>
            <a:ext cx="2851947" cy="503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2700">
                <a:solidFill>
                  <a:srgbClr val="1A1A1A"/>
                </a:solidFill>
                <a:latin typeface="Arial" pitchFamily="34" charset="0"/>
              </a:rPr>
              <a:t>140</a:t>
            </a:r>
          </a:p>
        </p:txBody>
      </p:sp>
      <p:sp>
        <p:nvSpPr>
          <p:cNvPr id="22" name="New shape" descr="mprMeasure"/>
          <p:cNvSpPr/>
          <p:nvPr/>
        </p:nvSpPr>
        <p:spPr>
          <a:xfrm>
            <a:off x="1981201" y="2508765"/>
            <a:ext cx="2849097" cy="259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1100">
                <a:solidFill>
                  <a:srgbClr val="1A1A1A"/>
                </a:solidFill>
                <a:latin typeface="Arial" pitchFamily="34" charset="0"/>
              </a:rPr>
              <a:t>MEAN PERCENTILE RANK</a:t>
            </a:r>
          </a:p>
        </p:txBody>
      </p:sp>
      <p:sp>
        <p:nvSpPr>
          <p:cNvPr id="23" name="New shape" descr="mprMeasureValue"/>
          <p:cNvSpPr/>
          <p:nvPr/>
        </p:nvSpPr>
        <p:spPr>
          <a:xfrm>
            <a:off x="1981201" y="2768104"/>
            <a:ext cx="598909" cy="503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2700">
                <a:solidFill>
                  <a:srgbClr val="1A1A1A"/>
                </a:solidFill>
                <a:latin typeface="Arial" pitchFamily="34" charset="0"/>
              </a:rPr>
              <a:t>20</a:t>
            </a:r>
          </a:p>
        </p:txBody>
      </p:sp>
      <p:graphicFrame>
        <p:nvGraphicFramePr>
          <p:cNvPr id="24" name="ChartObject" descr="mprChart"/>
          <p:cNvGraphicFramePr/>
          <p:nvPr/>
        </p:nvGraphicFramePr>
        <p:xfrm>
          <a:off x="2389609" y="2768104"/>
          <a:ext cx="2247342" cy="503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New shape" descr="db"/>
          <p:cNvSpPr/>
          <p:nvPr/>
        </p:nvSpPr>
        <p:spPr>
          <a:xfrm>
            <a:off x="1981201" y="3271527"/>
            <a:ext cx="2849097" cy="259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1100">
                <a:solidFill>
                  <a:srgbClr val="1A1A1A"/>
                </a:solidFill>
                <a:latin typeface="Arial" pitchFamily="34" charset="0"/>
              </a:rPr>
              <a:t>Database: Gallup Overall</a:t>
            </a:r>
          </a:p>
        </p:txBody>
      </p:sp>
      <p:sp>
        <p:nvSpPr>
          <p:cNvPr id="26" name="New shape" descr="spdDial"/>
          <p:cNvSpPr/>
          <p:nvPr/>
        </p:nvSpPr>
        <p:spPr>
          <a:xfrm>
            <a:off x="4827452" y="1619002"/>
            <a:ext cx="2849097" cy="259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1100">
                <a:solidFill>
                  <a:srgbClr val="1A1A1A"/>
                </a:solidFill>
                <a:latin typeface="Arial" pitchFamily="34" charset="0"/>
              </a:rPr>
              <a:t>ENGAGEMENT MEAN</a:t>
            </a:r>
          </a:p>
        </p:txBody>
      </p:sp>
      <p:graphicFrame>
        <p:nvGraphicFramePr>
          <p:cNvPr id="27" name="ChartObject" descr="spdDialValue"/>
          <p:cNvGraphicFramePr/>
          <p:nvPr/>
        </p:nvGraphicFramePr>
        <p:xfrm>
          <a:off x="4442852" y="1751341"/>
          <a:ext cx="2849097" cy="205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New shape"/>
          <p:cNvSpPr/>
          <p:nvPr/>
        </p:nvSpPr>
        <p:spPr>
          <a:xfrm>
            <a:off x="4442852" y="1751341"/>
            <a:ext cx="2849097" cy="1232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normAutofit/>
          </a:bodyPr>
          <a:lstStyle/>
          <a:p>
            <a:pPr algn="ctr"/>
            <a:r>
              <a:rPr sz="3000">
                <a:solidFill>
                  <a:srgbClr val="000000"/>
                </a:solidFill>
                <a:latin typeface="Arial" pitchFamily="34" charset="0"/>
              </a:rPr>
              <a:t>3.64</a:t>
            </a:r>
          </a:p>
        </p:txBody>
      </p:sp>
      <p:sp>
        <p:nvSpPr>
          <p:cNvPr id="29" name="New shape"/>
          <p:cNvSpPr/>
          <p:nvPr/>
        </p:nvSpPr>
        <p:spPr>
          <a:xfrm>
            <a:off x="5059036" y="3148960"/>
            <a:ext cx="854729" cy="456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New shape" descr="engagementIndex"/>
          <p:cNvSpPr/>
          <p:nvPr/>
        </p:nvSpPr>
        <p:spPr>
          <a:xfrm>
            <a:off x="7673703" y="1619002"/>
            <a:ext cx="2849097" cy="259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1100">
                <a:solidFill>
                  <a:srgbClr val="1A1A1A"/>
                </a:solidFill>
                <a:latin typeface="Arial" pitchFamily="34" charset="0"/>
              </a:rPr>
              <a:t>ENGAGEMENT INDEX</a:t>
            </a:r>
          </a:p>
        </p:txBody>
      </p:sp>
      <p:graphicFrame>
        <p:nvGraphicFramePr>
          <p:cNvPr id="31" name="ChartObject" descr="engagementIndexValue"/>
          <p:cNvGraphicFramePr/>
          <p:nvPr/>
        </p:nvGraphicFramePr>
        <p:xfrm>
          <a:off x="7673703" y="1878341"/>
          <a:ext cx="2846251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New shape" descr="eiFootnote"/>
          <p:cNvSpPr/>
          <p:nvPr/>
        </p:nvSpPr>
        <p:spPr>
          <a:xfrm>
            <a:off x="1524000" y="5740401"/>
            <a:ext cx="9153144" cy="335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800">
                <a:solidFill>
                  <a:srgbClr val="000000"/>
                </a:solidFill>
                <a:latin typeface="Arial" pitchFamily="34" charset="0"/>
              </a:rPr>
              <a:t>*Percent Engaged available when n ≥ 30. All categories available when n ≥ 100.
* - Scores are not available due to data suppression.	Respondents can select multiple responses for multi-select questions.</a:t>
            </a:r>
          </a:p>
        </p:txBody>
      </p:sp>
      <p:sp>
        <p:nvSpPr>
          <p:cNvPr id="33" name="New shape" descr="taFootnote"/>
          <p:cNvSpPr/>
          <p:nvPr/>
        </p:nvSpPr>
        <p:spPr>
          <a:xfrm>
            <a:off x="1524000" y="5613401"/>
            <a:ext cx="9153144" cy="2135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800">
                <a:solidFill>
                  <a:srgbClr val="000000"/>
                </a:solidFill>
                <a:latin typeface="Arial" pitchFamily="34" charset="0"/>
              </a:rPr>
              <a:t>*All text analytics are machine generated.  Because we use machine learning to generate sentiments, results may not be 100% accurate.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 descr="footer"/>
          <p:cNvSpPr/>
          <p:nvPr/>
        </p:nvSpPr>
        <p:spPr>
          <a:xfrm>
            <a:off x="1524000" y="6413500"/>
            <a:ext cx="9144000" cy="444500"/>
          </a:xfrm>
          <a:prstGeom prst="rect">
            <a:avLst/>
          </a:prstGeom>
          <a:solidFill>
            <a:srgbClr val="1A1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New shape" descr="pageNum"/>
          <p:cNvSpPr/>
          <p:nvPr/>
        </p:nvSpPr>
        <p:spPr>
          <a:xfrm>
            <a:off x="1524000" y="6413500"/>
            <a:ext cx="548640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800">
                <a:solidFill>
                  <a:srgbClr val="61C250"/>
                </a:solidFill>
                <a:latin typeface="Arial" pitchFamily="34" charset="0"/>
              </a:rPr>
              <a:t>8</a:t>
            </a:r>
          </a:p>
        </p:txBody>
      </p:sp>
      <p:sp>
        <p:nvSpPr>
          <p:cNvPr id="4" name="New shape"/>
          <p:cNvSpPr/>
          <p:nvPr/>
        </p:nvSpPr>
        <p:spPr>
          <a:xfrm flipH="1">
            <a:off x="2072640" y="6540500"/>
            <a:ext cx="0" cy="317500"/>
          </a:xfrm>
          <a:prstGeom prst="line">
            <a:avLst/>
          </a:prstGeom>
          <a:noFill/>
          <a:ln w="12700">
            <a:solidFill>
              <a:srgbClr val="61C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New shape"/>
          <p:cNvSpPr/>
          <p:nvPr/>
        </p:nvSpPr>
        <p:spPr>
          <a:xfrm>
            <a:off x="2072640" y="6540500"/>
            <a:ext cx="5486400" cy="317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80000" lnSpcReduction="10000"/>
          </a:bodyPr>
          <a:lstStyle/>
          <a:p>
            <a:r>
              <a:rPr sz="800">
                <a:solidFill>
                  <a:srgbClr val="FFFFFF"/>
                </a:solidFill>
                <a:latin typeface="Arial" pitchFamily="34" charset="0"/>
              </a:rPr>
              <a:t>Copyright 2022 Gallup, Inc. All rights reserved. Copyright © 1993-1998 Gallup, Inc. All rights reserved.  The Gallup Q12 items are Gallup proprietary information and are protected by law. You may not administer a survey with the Q12 items or reproduce them without consent from Gallup.</a:t>
            </a:r>
          </a:p>
        </p:txBody>
      </p:sp>
      <p:sp>
        <p:nvSpPr>
          <p:cNvPr id="6" name="New shape"/>
          <p:cNvSpPr/>
          <p:nvPr/>
        </p:nvSpPr>
        <p:spPr>
          <a:xfrm>
            <a:off x="9461500" y="6540500"/>
            <a:ext cx="1206500" cy="317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90000" lnSpcReduction="20000"/>
          </a:bodyPr>
          <a:lstStyle/>
          <a:p>
            <a:r>
              <a:rPr sz="2000">
                <a:solidFill>
                  <a:srgbClr val="FFFFFF"/>
                </a:solidFill>
                <a:latin typeface="Georgia"/>
              </a:rPr>
              <a:t>GALLUP</a:t>
            </a:r>
          </a:p>
        </p:txBody>
      </p:sp>
      <p:sp>
        <p:nvSpPr>
          <p:cNvPr id="7" name="New shape" descr="titleText"/>
          <p:cNvSpPr/>
          <p:nvPr/>
        </p:nvSpPr>
        <p:spPr>
          <a:xfrm>
            <a:off x="1981200" y="279401"/>
            <a:ext cx="8530222" cy="503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2700">
                <a:solidFill>
                  <a:srgbClr val="1A1A1A"/>
                </a:solidFill>
                <a:latin typeface="Georgia"/>
              </a:rPr>
              <a:t>Engagement Index</a:t>
            </a:r>
          </a:p>
        </p:txBody>
      </p:sp>
      <p:sp>
        <p:nvSpPr>
          <p:cNvPr id="8" name="New shape" descr="ei_intro"/>
          <p:cNvSpPr/>
          <p:nvPr/>
        </p:nvSpPr>
        <p:spPr>
          <a:xfrm>
            <a:off x="1981200" y="782823"/>
            <a:ext cx="8538752" cy="518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1400">
                <a:solidFill>
                  <a:srgbClr val="1A1A1A"/>
                </a:solidFill>
                <a:latin typeface="Arial" pitchFamily="34" charset="0"/>
              </a:rPr>
              <a:t>There is a powerful link between employees who are engaged in their jobs and the achievement of crucial business outcomes.</a:t>
            </a:r>
          </a:p>
        </p:txBody>
      </p:sp>
      <p:sp>
        <p:nvSpPr>
          <p:cNvPr id="9" name="New shape" descr="ei_ratio"/>
          <p:cNvSpPr/>
          <p:nvPr/>
        </p:nvSpPr>
        <p:spPr>
          <a:xfrm>
            <a:off x="1981201" y="1555502"/>
            <a:ext cx="4273645" cy="259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1100">
                <a:solidFill>
                  <a:srgbClr val="1A1A1A"/>
                </a:solidFill>
                <a:latin typeface="Arial" pitchFamily="34" charset="0"/>
              </a:rPr>
              <a:t>ENGAGEMENT INDEX RATIO</a:t>
            </a:r>
          </a:p>
        </p:txBody>
      </p:sp>
      <p:sp>
        <p:nvSpPr>
          <p:cNvPr id="10" name="New shape" descr="ei_ratioVALUE"/>
          <p:cNvSpPr/>
          <p:nvPr/>
        </p:nvSpPr>
        <p:spPr>
          <a:xfrm>
            <a:off x="1981201" y="1814842"/>
            <a:ext cx="4277919" cy="503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2700">
                <a:solidFill>
                  <a:srgbClr val="1A1A1A"/>
                </a:solidFill>
                <a:latin typeface="Arial" pitchFamily="34" charset="0"/>
              </a:rPr>
              <a:t>1.48</a:t>
            </a:r>
          </a:p>
        </p:txBody>
      </p:sp>
      <p:sp>
        <p:nvSpPr>
          <p:cNvPr id="11" name="New shape" descr="engagementIndex"/>
          <p:cNvSpPr/>
          <p:nvPr/>
        </p:nvSpPr>
        <p:spPr>
          <a:xfrm>
            <a:off x="1981201" y="2572265"/>
            <a:ext cx="4273645" cy="259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1100">
                <a:solidFill>
                  <a:srgbClr val="1A1A1A"/>
                </a:solidFill>
                <a:latin typeface="Arial" pitchFamily="34" charset="0"/>
              </a:rPr>
              <a:t>ENGAGEMENT INDEX</a:t>
            </a:r>
          </a:p>
        </p:txBody>
      </p:sp>
      <p:graphicFrame>
        <p:nvGraphicFramePr>
          <p:cNvPr id="12" name="ChartObject" descr="engagementIndexValue"/>
          <p:cNvGraphicFramePr/>
          <p:nvPr/>
        </p:nvGraphicFramePr>
        <p:xfrm>
          <a:off x="1981200" y="2831602"/>
          <a:ext cx="4269376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New shape"/>
          <p:cNvSpPr/>
          <p:nvPr/>
        </p:nvSpPr>
        <p:spPr>
          <a:xfrm>
            <a:off x="6364876" y="1555501"/>
            <a:ext cx="228600" cy="38100"/>
          </a:xfrm>
          <a:prstGeom prst="rect">
            <a:avLst/>
          </a:prstGeom>
          <a:solidFill>
            <a:srgbClr val="61C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New shape"/>
          <p:cNvSpPr/>
          <p:nvPr/>
        </p:nvSpPr>
        <p:spPr>
          <a:xfrm>
            <a:off x="6250576" y="1593601"/>
            <a:ext cx="4273645" cy="2745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1200" b="1">
                <a:solidFill>
                  <a:srgbClr val="1A1A1A"/>
                </a:solidFill>
                <a:latin typeface="Arial" pitchFamily="34" charset="0"/>
              </a:rPr>
              <a:t>Engaged</a:t>
            </a:r>
          </a:p>
        </p:txBody>
      </p:sp>
      <p:sp>
        <p:nvSpPr>
          <p:cNvPr id="15" name="New shape"/>
          <p:cNvSpPr/>
          <p:nvPr/>
        </p:nvSpPr>
        <p:spPr>
          <a:xfrm>
            <a:off x="6250576" y="1868197"/>
            <a:ext cx="4277920" cy="823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1200">
                <a:solidFill>
                  <a:srgbClr val="1A1A1A"/>
                </a:solidFill>
                <a:latin typeface="Arial" pitchFamily="34" charset="0"/>
              </a:rPr>
              <a:t>Employees are highly involved in and enthusiastic about their work and workplace.  They are psychological "owners", drive performance, innovation, and move the organization forward.</a:t>
            </a:r>
          </a:p>
        </p:txBody>
      </p:sp>
      <p:sp>
        <p:nvSpPr>
          <p:cNvPr id="16" name="New shape"/>
          <p:cNvSpPr/>
          <p:nvPr/>
        </p:nvSpPr>
        <p:spPr>
          <a:xfrm>
            <a:off x="6364876" y="2945979"/>
            <a:ext cx="228600" cy="381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New shape"/>
          <p:cNvSpPr/>
          <p:nvPr/>
        </p:nvSpPr>
        <p:spPr>
          <a:xfrm>
            <a:off x="6250576" y="2984079"/>
            <a:ext cx="4277920" cy="2745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1200" b="1">
                <a:solidFill>
                  <a:srgbClr val="1A1A1A"/>
                </a:solidFill>
                <a:latin typeface="Arial" pitchFamily="34" charset="0"/>
              </a:rPr>
              <a:t>Not Engaged</a:t>
            </a:r>
          </a:p>
        </p:txBody>
      </p:sp>
      <p:sp>
        <p:nvSpPr>
          <p:cNvPr id="18" name="New shape"/>
          <p:cNvSpPr/>
          <p:nvPr/>
        </p:nvSpPr>
        <p:spPr>
          <a:xfrm>
            <a:off x="6250576" y="3258675"/>
            <a:ext cx="4282198" cy="823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1200">
                <a:solidFill>
                  <a:srgbClr val="1A1A1A"/>
                </a:solidFill>
                <a:latin typeface="Arial" pitchFamily="34" charset="0"/>
              </a:rPr>
              <a:t>Employees are essentially psychologically unattached to their work and company. Because their engagement needs are not being fully met, they’re putting time – but not energy or passion – into their work.</a:t>
            </a:r>
          </a:p>
        </p:txBody>
      </p:sp>
      <p:sp>
        <p:nvSpPr>
          <p:cNvPr id="19" name="New shape"/>
          <p:cNvSpPr/>
          <p:nvPr/>
        </p:nvSpPr>
        <p:spPr>
          <a:xfrm>
            <a:off x="6364876" y="4336457"/>
            <a:ext cx="228600" cy="38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New shape"/>
          <p:cNvSpPr/>
          <p:nvPr/>
        </p:nvSpPr>
        <p:spPr>
          <a:xfrm>
            <a:off x="6250576" y="4374557"/>
            <a:ext cx="4282198" cy="2745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1200" b="1">
                <a:solidFill>
                  <a:srgbClr val="1A1A1A"/>
                </a:solidFill>
                <a:latin typeface="Arial" pitchFamily="34" charset="0"/>
              </a:rPr>
              <a:t>Actively Disengaged</a:t>
            </a:r>
          </a:p>
        </p:txBody>
      </p:sp>
      <p:sp>
        <p:nvSpPr>
          <p:cNvPr id="21" name="New shape"/>
          <p:cNvSpPr/>
          <p:nvPr/>
        </p:nvSpPr>
        <p:spPr>
          <a:xfrm>
            <a:off x="6250577" y="4649152"/>
            <a:ext cx="4286481" cy="823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1200">
                <a:solidFill>
                  <a:srgbClr val="1A1A1A"/>
                </a:solidFill>
                <a:latin typeface="Arial" pitchFamily="34" charset="0"/>
              </a:rPr>
              <a:t>Employees aren’t just unhappy at work – they are resentful that their needs are not being met and are busy acting out their unhappiness.  Every day, these workers potentially undermine what their engaged coworkers accomplish.</a:t>
            </a:r>
          </a:p>
        </p:txBody>
      </p:sp>
      <p:sp>
        <p:nvSpPr>
          <p:cNvPr id="22" name="New shape" descr="eiFootnote"/>
          <p:cNvSpPr/>
          <p:nvPr/>
        </p:nvSpPr>
        <p:spPr>
          <a:xfrm>
            <a:off x="1524000" y="5930901"/>
            <a:ext cx="9153144" cy="335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800">
                <a:solidFill>
                  <a:srgbClr val="000000"/>
                </a:solidFill>
                <a:latin typeface="Arial" pitchFamily="34" charset="0"/>
              </a:rPr>
              <a:t>*Percent Engaged available when n ≥ 30. All categories available when n ≥ 100.
* - Scores are not available due to data suppression.	Respondents can select multiple responses for multi-select questions.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 descr="footer"/>
          <p:cNvSpPr/>
          <p:nvPr/>
        </p:nvSpPr>
        <p:spPr>
          <a:xfrm>
            <a:off x="1524000" y="6413500"/>
            <a:ext cx="9144000" cy="444500"/>
          </a:xfrm>
          <a:prstGeom prst="rect">
            <a:avLst/>
          </a:prstGeom>
          <a:solidFill>
            <a:srgbClr val="1A1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New shape" descr="pageNum"/>
          <p:cNvSpPr/>
          <p:nvPr/>
        </p:nvSpPr>
        <p:spPr>
          <a:xfrm>
            <a:off x="1524000" y="6413500"/>
            <a:ext cx="548640" cy="444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800">
                <a:solidFill>
                  <a:srgbClr val="61C250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4" name="New shape"/>
          <p:cNvSpPr/>
          <p:nvPr/>
        </p:nvSpPr>
        <p:spPr>
          <a:xfrm flipH="1">
            <a:off x="2072640" y="6540500"/>
            <a:ext cx="0" cy="317500"/>
          </a:xfrm>
          <a:prstGeom prst="line">
            <a:avLst/>
          </a:prstGeom>
          <a:noFill/>
          <a:ln w="12700">
            <a:solidFill>
              <a:srgbClr val="61C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New shape"/>
          <p:cNvSpPr/>
          <p:nvPr/>
        </p:nvSpPr>
        <p:spPr>
          <a:xfrm>
            <a:off x="2072640" y="6540500"/>
            <a:ext cx="5486400" cy="317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80000" lnSpcReduction="10000"/>
          </a:bodyPr>
          <a:lstStyle/>
          <a:p>
            <a:r>
              <a:rPr sz="800">
                <a:solidFill>
                  <a:srgbClr val="FFFFFF"/>
                </a:solidFill>
                <a:latin typeface="Arial" pitchFamily="34" charset="0"/>
              </a:rPr>
              <a:t>Copyright 2022 Gallup, Inc. All rights reserved. Copyright © 1993-1998 Gallup, Inc. All rights reserved.  The Gallup Q12 items are Gallup proprietary information and are protected by law. You may not administer a survey with the Q12 items or reproduce them without consent from Gallup.</a:t>
            </a:r>
          </a:p>
        </p:txBody>
      </p:sp>
      <p:sp>
        <p:nvSpPr>
          <p:cNvPr id="6" name="New shape"/>
          <p:cNvSpPr/>
          <p:nvPr/>
        </p:nvSpPr>
        <p:spPr>
          <a:xfrm>
            <a:off x="9461500" y="6540500"/>
            <a:ext cx="1206500" cy="317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90000" lnSpcReduction="20000"/>
          </a:bodyPr>
          <a:lstStyle/>
          <a:p>
            <a:r>
              <a:rPr sz="2000">
                <a:solidFill>
                  <a:srgbClr val="FFFFFF"/>
                </a:solidFill>
                <a:latin typeface="Georgia"/>
              </a:rPr>
              <a:t>GALLUP</a:t>
            </a:r>
          </a:p>
        </p:txBody>
      </p:sp>
      <p:sp>
        <p:nvSpPr>
          <p:cNvPr id="7" name="New shape" descr="titleText"/>
          <p:cNvSpPr/>
          <p:nvPr/>
        </p:nvSpPr>
        <p:spPr>
          <a:xfrm>
            <a:off x="1752601" y="279401"/>
            <a:ext cx="8759051" cy="335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1600">
                <a:solidFill>
                  <a:srgbClr val="1A1A1A"/>
                </a:solidFill>
                <a:latin typeface="Arial" pitchFamily="34" charset="0"/>
              </a:rPr>
              <a:t>Gallup Q¹² Items</a:t>
            </a:r>
          </a:p>
        </p:txBody>
      </p:sp>
      <p:sp>
        <p:nvSpPr>
          <p:cNvPr id="8" name="New shape" descr="percentileFooter"/>
          <p:cNvSpPr/>
          <p:nvPr/>
        </p:nvSpPr>
        <p:spPr>
          <a:xfrm>
            <a:off x="1524000" y="6223000"/>
            <a:ext cx="2667000" cy="19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92500" lnSpcReduction="10000"/>
          </a:bodyPr>
          <a:lstStyle/>
          <a:p>
            <a:r>
              <a:rPr sz="800">
                <a:solidFill>
                  <a:srgbClr val="000000"/>
                </a:solidFill>
                <a:latin typeface="Arial" pitchFamily="34" charset="0"/>
              </a:rPr>
              <a:t>Percentile Rank in Gallup Overall Database</a:t>
            </a:r>
          </a:p>
        </p:txBody>
      </p:sp>
      <p:sp>
        <p:nvSpPr>
          <p:cNvPr id="9" name="New shape"/>
          <p:cNvSpPr/>
          <p:nvPr/>
        </p:nvSpPr>
        <p:spPr>
          <a:xfrm>
            <a:off x="4191000" y="6286500"/>
            <a:ext cx="63500" cy="63500"/>
          </a:xfrm>
          <a:prstGeom prst="rect">
            <a:avLst/>
          </a:prstGeom>
          <a:solidFill>
            <a:srgbClr val="E8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New shape"/>
          <p:cNvSpPr/>
          <p:nvPr/>
        </p:nvSpPr>
        <p:spPr>
          <a:xfrm>
            <a:off x="4254500" y="6223000"/>
            <a:ext cx="1231900" cy="19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92500" lnSpcReduction="10000"/>
          </a:bodyPr>
          <a:lstStyle/>
          <a:p>
            <a:r>
              <a:rPr sz="800">
                <a:solidFill>
                  <a:srgbClr val="000000"/>
                </a:solidFill>
                <a:latin typeface="Arial" pitchFamily="34" charset="0"/>
              </a:rPr>
              <a:t>&lt; 25th Percentile</a:t>
            </a:r>
          </a:p>
        </p:txBody>
      </p:sp>
      <p:sp>
        <p:nvSpPr>
          <p:cNvPr id="11" name="New shape"/>
          <p:cNvSpPr/>
          <p:nvPr/>
        </p:nvSpPr>
        <p:spPr>
          <a:xfrm>
            <a:off x="5486400" y="6286500"/>
            <a:ext cx="63500" cy="63500"/>
          </a:xfrm>
          <a:prstGeom prst="rect">
            <a:avLst/>
          </a:prstGeom>
          <a:solidFill>
            <a:srgbClr val="FEE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New shape"/>
          <p:cNvSpPr/>
          <p:nvPr/>
        </p:nvSpPr>
        <p:spPr>
          <a:xfrm>
            <a:off x="5549900" y="6223000"/>
            <a:ext cx="1231900" cy="19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92500" lnSpcReduction="10000"/>
          </a:bodyPr>
          <a:lstStyle/>
          <a:p>
            <a:r>
              <a:rPr sz="800">
                <a:solidFill>
                  <a:srgbClr val="000000"/>
                </a:solidFill>
                <a:latin typeface="Arial" pitchFamily="34" charset="0"/>
              </a:rPr>
              <a:t>25-49th Percentile</a:t>
            </a:r>
          </a:p>
        </p:txBody>
      </p:sp>
      <p:sp>
        <p:nvSpPr>
          <p:cNvPr id="13" name="New shape"/>
          <p:cNvSpPr/>
          <p:nvPr/>
        </p:nvSpPr>
        <p:spPr>
          <a:xfrm>
            <a:off x="6781800" y="6286500"/>
            <a:ext cx="63500" cy="63500"/>
          </a:xfrm>
          <a:prstGeom prst="rect">
            <a:avLst/>
          </a:prstGeom>
          <a:solidFill>
            <a:srgbClr val="C3D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New shape"/>
          <p:cNvSpPr/>
          <p:nvPr/>
        </p:nvSpPr>
        <p:spPr>
          <a:xfrm>
            <a:off x="6845300" y="6223000"/>
            <a:ext cx="1231900" cy="19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92500" lnSpcReduction="10000"/>
          </a:bodyPr>
          <a:lstStyle/>
          <a:p>
            <a:r>
              <a:rPr sz="800">
                <a:solidFill>
                  <a:srgbClr val="000000"/>
                </a:solidFill>
                <a:latin typeface="Arial" pitchFamily="34" charset="0"/>
              </a:rPr>
              <a:t>50-74th Percentile</a:t>
            </a:r>
          </a:p>
        </p:txBody>
      </p:sp>
      <p:sp>
        <p:nvSpPr>
          <p:cNvPr id="15" name="New shape"/>
          <p:cNvSpPr/>
          <p:nvPr/>
        </p:nvSpPr>
        <p:spPr>
          <a:xfrm>
            <a:off x="8077200" y="6286500"/>
            <a:ext cx="63500" cy="63500"/>
          </a:xfrm>
          <a:prstGeom prst="rect">
            <a:avLst/>
          </a:prstGeom>
          <a:solidFill>
            <a:srgbClr val="61C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New shape"/>
          <p:cNvSpPr/>
          <p:nvPr/>
        </p:nvSpPr>
        <p:spPr>
          <a:xfrm>
            <a:off x="8140700" y="6223000"/>
            <a:ext cx="1231900" cy="19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92500" lnSpcReduction="10000"/>
          </a:bodyPr>
          <a:lstStyle/>
          <a:p>
            <a:r>
              <a:rPr sz="800">
                <a:solidFill>
                  <a:srgbClr val="000000"/>
                </a:solidFill>
                <a:latin typeface="Arial" pitchFamily="34" charset="0"/>
              </a:rPr>
              <a:t>75-89th Percentile</a:t>
            </a:r>
          </a:p>
        </p:txBody>
      </p:sp>
      <p:sp>
        <p:nvSpPr>
          <p:cNvPr id="17" name="New shape"/>
          <p:cNvSpPr/>
          <p:nvPr/>
        </p:nvSpPr>
        <p:spPr>
          <a:xfrm>
            <a:off x="9372600" y="6286500"/>
            <a:ext cx="63500" cy="63500"/>
          </a:xfrm>
          <a:prstGeom prst="rect">
            <a:avLst/>
          </a:prstGeom>
          <a:solidFill>
            <a:srgbClr val="007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New shape"/>
          <p:cNvSpPr/>
          <p:nvPr/>
        </p:nvSpPr>
        <p:spPr>
          <a:xfrm>
            <a:off x="9436100" y="6223000"/>
            <a:ext cx="1231900" cy="19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92500" lnSpcReduction="10000"/>
          </a:bodyPr>
          <a:lstStyle/>
          <a:p>
            <a:r>
              <a:rPr sz="800">
                <a:solidFill>
                  <a:srgbClr val="000000"/>
                </a:solidFill>
                <a:latin typeface="Arial" pitchFamily="34" charset="0"/>
              </a:rPr>
              <a:t>&gt;= 90th Percentile</a:t>
            </a:r>
          </a:p>
        </p:txBody>
      </p:sp>
      <p:sp>
        <p:nvSpPr>
          <p:cNvPr id="19" name="New shape" descr="freqDistFooter"/>
          <p:cNvSpPr/>
          <p:nvPr/>
        </p:nvSpPr>
        <p:spPr>
          <a:xfrm>
            <a:off x="1524000" y="5969001"/>
            <a:ext cx="9153144" cy="335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sz="800">
                <a:solidFill>
                  <a:srgbClr val="000000"/>
                </a:solidFill>
                <a:latin typeface="Arial" pitchFamily="34" charset="0"/>
              </a:rPr>
              <a:t>*Not shown if n &lt; 4 for Mean, Top Box, Verbatim Responses, and Sentiment, n &lt; 10 for Frequency, or data is unavailable.
* - Scores are not available due to data suppression.	Respondents can select multiple responses for multi-select questions.</a:t>
            </a:r>
          </a:p>
        </p:txBody>
      </p:sp>
      <p:sp>
        <p:nvSpPr>
          <p:cNvPr id="20" name="New shape" descr="Questions"/>
          <p:cNvSpPr/>
          <p:nvPr/>
        </p:nvSpPr>
        <p:spPr>
          <a:xfrm>
            <a:off x="1752601" y="767188"/>
            <a:ext cx="2224723" cy="228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spAutoFit/>
          </a:bodyPr>
          <a:lstStyle/>
          <a:p>
            <a:r>
              <a:rPr sz="900">
                <a:solidFill>
                  <a:srgbClr val="666666"/>
                </a:solidFill>
                <a:latin typeface="Arial" pitchFamily="34" charset="0"/>
              </a:rPr>
              <a:t>Questions</a:t>
            </a:r>
          </a:p>
        </p:txBody>
      </p:sp>
      <p:sp>
        <p:nvSpPr>
          <p:cNvPr id="21" name="New shape" descr="Total N"/>
          <p:cNvSpPr/>
          <p:nvPr/>
        </p:nvSpPr>
        <p:spPr>
          <a:xfrm>
            <a:off x="3976516" y="767188"/>
            <a:ext cx="1617691" cy="228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spAutoFit/>
          </a:bodyPr>
          <a:lstStyle/>
          <a:p>
            <a:pPr algn="ctr"/>
            <a:r>
              <a:rPr sz="900">
                <a:solidFill>
                  <a:srgbClr val="666666"/>
                </a:solidFill>
                <a:latin typeface="Arial" pitchFamily="34" charset="0"/>
              </a:rPr>
              <a:t>Total N</a:t>
            </a:r>
          </a:p>
        </p:txBody>
      </p:sp>
      <p:sp>
        <p:nvSpPr>
          <p:cNvPr id="22" name="New shape" descr="Current Mean"/>
          <p:cNvSpPr/>
          <p:nvPr/>
        </p:nvSpPr>
        <p:spPr>
          <a:xfrm>
            <a:off x="5593399" y="767188"/>
            <a:ext cx="1617691" cy="228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spAutoFit/>
          </a:bodyPr>
          <a:lstStyle/>
          <a:p>
            <a:pPr algn="ctr"/>
            <a:r>
              <a:rPr sz="900">
                <a:solidFill>
                  <a:srgbClr val="666666"/>
                </a:solidFill>
                <a:latin typeface="Arial" pitchFamily="34" charset="0"/>
              </a:rPr>
              <a:t>Current Mean</a:t>
            </a:r>
          </a:p>
        </p:txBody>
      </p:sp>
      <p:sp>
        <p:nvSpPr>
          <p:cNvPr id="23" name="New shape" descr="Mean Percentile Rank - Gallup Overall"/>
          <p:cNvSpPr/>
          <p:nvPr/>
        </p:nvSpPr>
        <p:spPr>
          <a:xfrm>
            <a:off x="7210281" y="629890"/>
            <a:ext cx="1617692" cy="366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spAutoFit/>
          </a:bodyPr>
          <a:lstStyle/>
          <a:p>
            <a:pPr algn="ctr"/>
            <a:r>
              <a:rPr sz="900">
                <a:solidFill>
                  <a:srgbClr val="666666"/>
                </a:solidFill>
                <a:latin typeface="Arial" pitchFamily="34" charset="0"/>
              </a:rPr>
              <a:t>Mean Percentile Rank - Gallup Overall</a:t>
            </a:r>
          </a:p>
        </p:txBody>
      </p:sp>
      <p:sp>
        <p:nvSpPr>
          <p:cNvPr id="24" name="New shape" descr="Company Overall Current Mean"/>
          <p:cNvSpPr/>
          <p:nvPr/>
        </p:nvSpPr>
        <p:spPr>
          <a:xfrm>
            <a:off x="8827165" y="629890"/>
            <a:ext cx="1617691" cy="3661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spAutoFit/>
          </a:bodyPr>
          <a:lstStyle/>
          <a:p>
            <a:pPr algn="ctr"/>
            <a:r>
              <a:rPr sz="900">
                <a:solidFill>
                  <a:srgbClr val="666666"/>
                </a:solidFill>
                <a:latin typeface="Arial" pitchFamily="34" charset="0"/>
              </a:rPr>
              <a:t>Company Overall Current Mean</a:t>
            </a:r>
          </a:p>
        </p:txBody>
      </p:sp>
      <p:sp>
        <p:nvSpPr>
          <p:cNvPr id="25" name="New shape"/>
          <p:cNvSpPr/>
          <p:nvPr/>
        </p:nvSpPr>
        <p:spPr>
          <a:xfrm>
            <a:off x="1752601" y="996016"/>
            <a:ext cx="8695487" cy="1270"/>
          </a:xfrm>
          <a:prstGeom prst="line">
            <a:avLst/>
          </a:prstGeom>
          <a:noFill/>
          <a:ln w="12700">
            <a:solidFill>
              <a:srgbClr val="A9A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New shape" descr="15000"/>
          <p:cNvSpPr/>
          <p:nvPr/>
        </p:nvSpPr>
        <p:spPr>
          <a:xfrm>
            <a:off x="1752600" y="997286"/>
            <a:ext cx="22225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sz="800" b="1">
                <a:solidFill>
                  <a:srgbClr val="1A1A1A"/>
                </a:solidFill>
                <a:latin typeface="Arial" pitchFamily="34" charset="0"/>
              </a:rPr>
              <a:t>Q00:</a:t>
            </a:r>
            <a:r>
              <a:rPr sz="800">
                <a:solidFill>
                  <a:srgbClr val="1A1A1A"/>
                </a:solidFill>
                <a:latin typeface="Arial" pitchFamily="34" charset="0"/>
              </a:rPr>
              <a:t> Overall Satisfaction</a:t>
            </a:r>
          </a:p>
        </p:txBody>
      </p:sp>
      <p:sp>
        <p:nvSpPr>
          <p:cNvPr id="28" name="New shape" descr="15000: count"/>
          <p:cNvSpPr/>
          <p:nvPr/>
        </p:nvSpPr>
        <p:spPr>
          <a:xfrm>
            <a:off x="3975101" y="9972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138</a:t>
            </a:r>
          </a:p>
        </p:txBody>
      </p:sp>
      <p:sp>
        <p:nvSpPr>
          <p:cNvPr id="29" name="New shape" descr="15000MEAN"/>
          <p:cNvSpPr/>
          <p:nvPr/>
        </p:nvSpPr>
        <p:spPr>
          <a:xfrm>
            <a:off x="5591176" y="9972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New shape" descr="15000MEANInside"/>
          <p:cNvSpPr/>
          <p:nvPr/>
        </p:nvSpPr>
        <p:spPr>
          <a:xfrm>
            <a:off x="5686426" y="1009986"/>
            <a:ext cx="1425575" cy="317500"/>
          </a:xfrm>
          <a:prstGeom prst="rect">
            <a:avLst/>
          </a:prstGeom>
          <a:solidFill>
            <a:srgbClr val="E8565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3.62</a:t>
            </a:r>
          </a:p>
        </p:txBody>
      </p:sp>
      <p:sp>
        <p:nvSpPr>
          <p:cNvPr id="31" name="New shape" descr="15000MEAN_PERRANK"/>
          <p:cNvSpPr/>
          <p:nvPr/>
        </p:nvSpPr>
        <p:spPr>
          <a:xfrm>
            <a:off x="7207251" y="9972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New shape"/>
          <p:cNvSpPr/>
          <p:nvPr/>
        </p:nvSpPr>
        <p:spPr>
          <a:xfrm>
            <a:off x="7207250" y="997286"/>
            <a:ext cx="808038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19</a:t>
            </a:r>
          </a:p>
        </p:txBody>
      </p:sp>
      <p:graphicFrame>
        <p:nvGraphicFramePr>
          <p:cNvPr id="33" name="ChartObject" descr="mprChart"/>
          <p:cNvGraphicFramePr/>
          <p:nvPr/>
        </p:nvGraphicFramePr>
        <p:xfrm>
          <a:off x="7692072" y="914736"/>
          <a:ext cx="1131252" cy="5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" name="New shape" descr="15000SYS_MEAN"/>
          <p:cNvSpPr/>
          <p:nvPr/>
        </p:nvSpPr>
        <p:spPr>
          <a:xfrm>
            <a:off x="8823326" y="9972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New shape" descr="15000SYS_MEANInside"/>
          <p:cNvSpPr/>
          <p:nvPr/>
        </p:nvSpPr>
        <p:spPr>
          <a:xfrm>
            <a:off x="8918576" y="1009986"/>
            <a:ext cx="1425575" cy="317500"/>
          </a:xfrm>
          <a:prstGeom prst="rect">
            <a:avLst/>
          </a:prstGeom>
          <a:solidFill>
            <a:srgbClr val="E8565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3.62</a:t>
            </a:r>
          </a:p>
        </p:txBody>
      </p:sp>
      <p:sp>
        <p:nvSpPr>
          <p:cNvPr id="37" name="New shape"/>
          <p:cNvSpPr/>
          <p:nvPr/>
        </p:nvSpPr>
        <p:spPr>
          <a:xfrm>
            <a:off x="1752600" y="1340186"/>
            <a:ext cx="8686800" cy="0"/>
          </a:xfrm>
          <a:prstGeom prst="line">
            <a:avLst/>
          </a:prstGeom>
          <a:noFill/>
          <a:ln w="12700">
            <a:solidFill>
              <a:srgbClr val="A9A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New shape" descr="15001"/>
          <p:cNvSpPr/>
          <p:nvPr/>
        </p:nvSpPr>
        <p:spPr>
          <a:xfrm>
            <a:off x="1752600" y="1340186"/>
            <a:ext cx="22225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sz="800" b="1">
                <a:solidFill>
                  <a:srgbClr val="1A1A1A"/>
                </a:solidFill>
                <a:latin typeface="Arial" pitchFamily="34" charset="0"/>
              </a:rPr>
              <a:t>Q01:</a:t>
            </a:r>
            <a:r>
              <a:rPr sz="800">
                <a:solidFill>
                  <a:srgbClr val="1A1A1A"/>
                </a:solidFill>
                <a:latin typeface="Arial" pitchFamily="34" charset="0"/>
              </a:rPr>
              <a:t> Know What's Expected</a:t>
            </a:r>
          </a:p>
        </p:txBody>
      </p:sp>
      <p:sp>
        <p:nvSpPr>
          <p:cNvPr id="40" name="New shape" descr="15001: count"/>
          <p:cNvSpPr/>
          <p:nvPr/>
        </p:nvSpPr>
        <p:spPr>
          <a:xfrm>
            <a:off x="3975101" y="13401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140</a:t>
            </a:r>
          </a:p>
        </p:txBody>
      </p:sp>
      <p:sp>
        <p:nvSpPr>
          <p:cNvPr id="41" name="New shape" descr="15001MEAN"/>
          <p:cNvSpPr/>
          <p:nvPr/>
        </p:nvSpPr>
        <p:spPr>
          <a:xfrm>
            <a:off x="5591176" y="13401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New shape" descr="15001MEANInside"/>
          <p:cNvSpPr/>
          <p:nvPr/>
        </p:nvSpPr>
        <p:spPr>
          <a:xfrm>
            <a:off x="5686426" y="1352886"/>
            <a:ext cx="1425575" cy="317500"/>
          </a:xfrm>
          <a:prstGeom prst="rect">
            <a:avLst/>
          </a:prstGeom>
          <a:solidFill>
            <a:srgbClr val="FEEA8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4.46</a:t>
            </a:r>
          </a:p>
        </p:txBody>
      </p:sp>
      <p:sp>
        <p:nvSpPr>
          <p:cNvPr id="43" name="New shape" descr="15001MEAN_PERRANK"/>
          <p:cNvSpPr/>
          <p:nvPr/>
        </p:nvSpPr>
        <p:spPr>
          <a:xfrm>
            <a:off x="7207251" y="13401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New shape"/>
          <p:cNvSpPr/>
          <p:nvPr/>
        </p:nvSpPr>
        <p:spPr>
          <a:xfrm>
            <a:off x="7207250" y="1340186"/>
            <a:ext cx="808038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45</a:t>
            </a:r>
          </a:p>
        </p:txBody>
      </p:sp>
      <p:graphicFrame>
        <p:nvGraphicFramePr>
          <p:cNvPr id="45" name="ChartObject" descr="mprChart"/>
          <p:cNvGraphicFramePr/>
          <p:nvPr/>
        </p:nvGraphicFramePr>
        <p:xfrm>
          <a:off x="7692072" y="1257636"/>
          <a:ext cx="1131252" cy="5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" name="New shape" descr="15001SYS_MEAN"/>
          <p:cNvSpPr/>
          <p:nvPr/>
        </p:nvSpPr>
        <p:spPr>
          <a:xfrm>
            <a:off x="8823326" y="13401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New shape" descr="15001SYS_MEANInside"/>
          <p:cNvSpPr/>
          <p:nvPr/>
        </p:nvSpPr>
        <p:spPr>
          <a:xfrm>
            <a:off x="8918576" y="1352886"/>
            <a:ext cx="1425575" cy="317500"/>
          </a:xfrm>
          <a:prstGeom prst="rect">
            <a:avLst/>
          </a:prstGeom>
          <a:solidFill>
            <a:srgbClr val="FEEA8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4.46</a:t>
            </a:r>
          </a:p>
        </p:txBody>
      </p:sp>
      <p:sp>
        <p:nvSpPr>
          <p:cNvPr id="49" name="New shape"/>
          <p:cNvSpPr/>
          <p:nvPr/>
        </p:nvSpPr>
        <p:spPr>
          <a:xfrm>
            <a:off x="1752600" y="1683086"/>
            <a:ext cx="8686800" cy="0"/>
          </a:xfrm>
          <a:prstGeom prst="line">
            <a:avLst/>
          </a:prstGeom>
          <a:noFill/>
          <a:ln w="12700">
            <a:solidFill>
              <a:srgbClr val="A9A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New shape" descr="15002"/>
          <p:cNvSpPr/>
          <p:nvPr/>
        </p:nvSpPr>
        <p:spPr>
          <a:xfrm>
            <a:off x="1752600" y="1683086"/>
            <a:ext cx="22225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sz="800" b="1">
                <a:solidFill>
                  <a:srgbClr val="1A1A1A"/>
                </a:solidFill>
                <a:latin typeface="Arial" pitchFamily="34" charset="0"/>
              </a:rPr>
              <a:t>Q02:</a:t>
            </a:r>
            <a:r>
              <a:rPr sz="800">
                <a:solidFill>
                  <a:srgbClr val="1A1A1A"/>
                </a:solidFill>
                <a:latin typeface="Arial" pitchFamily="34" charset="0"/>
              </a:rPr>
              <a:t> Materials and Equipment</a:t>
            </a:r>
          </a:p>
        </p:txBody>
      </p:sp>
      <p:sp>
        <p:nvSpPr>
          <p:cNvPr id="52" name="New shape" descr="15002: count"/>
          <p:cNvSpPr/>
          <p:nvPr/>
        </p:nvSpPr>
        <p:spPr>
          <a:xfrm>
            <a:off x="3975101" y="16830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139</a:t>
            </a:r>
          </a:p>
        </p:txBody>
      </p:sp>
      <p:sp>
        <p:nvSpPr>
          <p:cNvPr id="53" name="New shape" descr="15002MEAN"/>
          <p:cNvSpPr/>
          <p:nvPr/>
        </p:nvSpPr>
        <p:spPr>
          <a:xfrm>
            <a:off x="5591176" y="16830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New shape" descr="15002MEANInside"/>
          <p:cNvSpPr/>
          <p:nvPr/>
        </p:nvSpPr>
        <p:spPr>
          <a:xfrm>
            <a:off x="5686426" y="1695786"/>
            <a:ext cx="1425575" cy="317500"/>
          </a:xfrm>
          <a:prstGeom prst="rect">
            <a:avLst/>
          </a:prstGeom>
          <a:solidFill>
            <a:srgbClr val="E8565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3.76</a:t>
            </a:r>
          </a:p>
        </p:txBody>
      </p:sp>
      <p:sp>
        <p:nvSpPr>
          <p:cNvPr id="55" name="New shape" descr="15002MEAN_PERRANK"/>
          <p:cNvSpPr/>
          <p:nvPr/>
        </p:nvSpPr>
        <p:spPr>
          <a:xfrm>
            <a:off x="7207251" y="16830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New shape"/>
          <p:cNvSpPr/>
          <p:nvPr/>
        </p:nvSpPr>
        <p:spPr>
          <a:xfrm>
            <a:off x="7207250" y="1683086"/>
            <a:ext cx="808038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23</a:t>
            </a:r>
          </a:p>
        </p:txBody>
      </p:sp>
      <p:graphicFrame>
        <p:nvGraphicFramePr>
          <p:cNvPr id="57" name="ChartObject" descr="mprChart"/>
          <p:cNvGraphicFramePr/>
          <p:nvPr/>
        </p:nvGraphicFramePr>
        <p:xfrm>
          <a:off x="7692072" y="1600536"/>
          <a:ext cx="1131252" cy="5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8" name="New shape" descr="15002SYS_MEAN"/>
          <p:cNvSpPr/>
          <p:nvPr/>
        </p:nvSpPr>
        <p:spPr>
          <a:xfrm>
            <a:off x="8823326" y="16830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New shape" descr="15002SYS_MEANInside"/>
          <p:cNvSpPr/>
          <p:nvPr/>
        </p:nvSpPr>
        <p:spPr>
          <a:xfrm>
            <a:off x="8918576" y="1695786"/>
            <a:ext cx="1425575" cy="317500"/>
          </a:xfrm>
          <a:prstGeom prst="rect">
            <a:avLst/>
          </a:prstGeom>
          <a:solidFill>
            <a:srgbClr val="E8565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3.76</a:t>
            </a:r>
          </a:p>
        </p:txBody>
      </p:sp>
      <p:sp>
        <p:nvSpPr>
          <p:cNvPr id="61" name="New shape"/>
          <p:cNvSpPr/>
          <p:nvPr/>
        </p:nvSpPr>
        <p:spPr>
          <a:xfrm>
            <a:off x="1752600" y="2025986"/>
            <a:ext cx="8686800" cy="0"/>
          </a:xfrm>
          <a:prstGeom prst="line">
            <a:avLst/>
          </a:prstGeom>
          <a:noFill/>
          <a:ln w="12700">
            <a:solidFill>
              <a:srgbClr val="A9A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New shape" descr="15003"/>
          <p:cNvSpPr/>
          <p:nvPr/>
        </p:nvSpPr>
        <p:spPr>
          <a:xfrm>
            <a:off x="1752600" y="2025986"/>
            <a:ext cx="22225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sz="800" b="1">
                <a:solidFill>
                  <a:srgbClr val="1A1A1A"/>
                </a:solidFill>
                <a:latin typeface="Arial" pitchFamily="34" charset="0"/>
              </a:rPr>
              <a:t>Q03:</a:t>
            </a:r>
            <a:r>
              <a:rPr sz="800">
                <a:solidFill>
                  <a:srgbClr val="1A1A1A"/>
                </a:solidFill>
                <a:latin typeface="Arial" pitchFamily="34" charset="0"/>
              </a:rPr>
              <a:t> Opportunity to do Best</a:t>
            </a:r>
          </a:p>
        </p:txBody>
      </p:sp>
      <p:sp>
        <p:nvSpPr>
          <p:cNvPr id="64" name="New shape" descr="15003: count"/>
          <p:cNvSpPr/>
          <p:nvPr/>
        </p:nvSpPr>
        <p:spPr>
          <a:xfrm>
            <a:off x="3975101" y="20259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139</a:t>
            </a:r>
          </a:p>
        </p:txBody>
      </p:sp>
      <p:sp>
        <p:nvSpPr>
          <p:cNvPr id="65" name="New shape" descr="15003MEAN"/>
          <p:cNvSpPr/>
          <p:nvPr/>
        </p:nvSpPr>
        <p:spPr>
          <a:xfrm>
            <a:off x="5591176" y="20259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New shape" descr="15003MEANInside"/>
          <p:cNvSpPr/>
          <p:nvPr/>
        </p:nvSpPr>
        <p:spPr>
          <a:xfrm>
            <a:off x="5686426" y="2038686"/>
            <a:ext cx="1425575" cy="317500"/>
          </a:xfrm>
          <a:prstGeom prst="rect">
            <a:avLst/>
          </a:prstGeom>
          <a:solidFill>
            <a:srgbClr val="FEEA8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4.07</a:t>
            </a:r>
          </a:p>
        </p:txBody>
      </p:sp>
      <p:sp>
        <p:nvSpPr>
          <p:cNvPr id="67" name="New shape" descr="15003MEAN_PERRANK"/>
          <p:cNvSpPr/>
          <p:nvPr/>
        </p:nvSpPr>
        <p:spPr>
          <a:xfrm>
            <a:off x="7207251" y="20259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New shape"/>
          <p:cNvSpPr/>
          <p:nvPr/>
        </p:nvSpPr>
        <p:spPr>
          <a:xfrm>
            <a:off x="7207250" y="2025986"/>
            <a:ext cx="808038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42</a:t>
            </a:r>
          </a:p>
        </p:txBody>
      </p:sp>
      <p:graphicFrame>
        <p:nvGraphicFramePr>
          <p:cNvPr id="69" name="ChartObject" descr="mprChart"/>
          <p:cNvGraphicFramePr/>
          <p:nvPr/>
        </p:nvGraphicFramePr>
        <p:xfrm>
          <a:off x="7692072" y="1943436"/>
          <a:ext cx="1131252" cy="5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0" name="New shape" descr="15003SYS_MEAN"/>
          <p:cNvSpPr/>
          <p:nvPr/>
        </p:nvSpPr>
        <p:spPr>
          <a:xfrm>
            <a:off x="8823326" y="20259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New shape" descr="15003SYS_MEANInside"/>
          <p:cNvSpPr/>
          <p:nvPr/>
        </p:nvSpPr>
        <p:spPr>
          <a:xfrm>
            <a:off x="8918576" y="2038686"/>
            <a:ext cx="1425575" cy="317500"/>
          </a:xfrm>
          <a:prstGeom prst="rect">
            <a:avLst/>
          </a:prstGeom>
          <a:solidFill>
            <a:srgbClr val="FEEA8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4.07</a:t>
            </a:r>
          </a:p>
        </p:txBody>
      </p:sp>
      <p:sp>
        <p:nvSpPr>
          <p:cNvPr id="73" name="New shape"/>
          <p:cNvSpPr/>
          <p:nvPr/>
        </p:nvSpPr>
        <p:spPr>
          <a:xfrm>
            <a:off x="1752600" y="2368886"/>
            <a:ext cx="8686800" cy="0"/>
          </a:xfrm>
          <a:prstGeom prst="line">
            <a:avLst/>
          </a:prstGeom>
          <a:noFill/>
          <a:ln w="12700">
            <a:solidFill>
              <a:srgbClr val="A9A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New shape" descr="15004"/>
          <p:cNvSpPr/>
          <p:nvPr/>
        </p:nvSpPr>
        <p:spPr>
          <a:xfrm>
            <a:off x="1752600" y="2368886"/>
            <a:ext cx="22225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sz="800" b="1">
                <a:solidFill>
                  <a:srgbClr val="1A1A1A"/>
                </a:solidFill>
                <a:latin typeface="Arial" pitchFamily="34" charset="0"/>
              </a:rPr>
              <a:t>Q04:</a:t>
            </a:r>
            <a:r>
              <a:rPr sz="800">
                <a:solidFill>
                  <a:srgbClr val="1A1A1A"/>
                </a:solidFill>
                <a:latin typeface="Arial" pitchFamily="34" charset="0"/>
              </a:rPr>
              <a:t> Recognition</a:t>
            </a:r>
          </a:p>
        </p:txBody>
      </p:sp>
      <p:sp>
        <p:nvSpPr>
          <p:cNvPr id="76" name="New shape" descr="15004: count"/>
          <p:cNvSpPr/>
          <p:nvPr/>
        </p:nvSpPr>
        <p:spPr>
          <a:xfrm>
            <a:off x="3975101" y="23688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134</a:t>
            </a:r>
          </a:p>
        </p:txBody>
      </p:sp>
      <p:sp>
        <p:nvSpPr>
          <p:cNvPr id="77" name="New shape" descr="15004MEAN"/>
          <p:cNvSpPr/>
          <p:nvPr/>
        </p:nvSpPr>
        <p:spPr>
          <a:xfrm>
            <a:off x="5591176" y="23688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New shape" descr="15004MEANInside"/>
          <p:cNvSpPr/>
          <p:nvPr/>
        </p:nvSpPr>
        <p:spPr>
          <a:xfrm>
            <a:off x="5686426" y="2381586"/>
            <a:ext cx="1425575" cy="317500"/>
          </a:xfrm>
          <a:prstGeom prst="rect">
            <a:avLst/>
          </a:prstGeom>
          <a:solidFill>
            <a:srgbClr val="E8565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3.11</a:t>
            </a:r>
          </a:p>
        </p:txBody>
      </p:sp>
      <p:sp>
        <p:nvSpPr>
          <p:cNvPr id="79" name="New shape" descr="15004MEAN_PERRANK"/>
          <p:cNvSpPr/>
          <p:nvPr/>
        </p:nvSpPr>
        <p:spPr>
          <a:xfrm>
            <a:off x="7207251" y="23688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New shape"/>
          <p:cNvSpPr/>
          <p:nvPr/>
        </p:nvSpPr>
        <p:spPr>
          <a:xfrm>
            <a:off x="7207250" y="2368886"/>
            <a:ext cx="808038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20</a:t>
            </a:r>
          </a:p>
        </p:txBody>
      </p:sp>
      <p:graphicFrame>
        <p:nvGraphicFramePr>
          <p:cNvPr id="81" name="ChartObject" descr="mprChart"/>
          <p:cNvGraphicFramePr/>
          <p:nvPr/>
        </p:nvGraphicFramePr>
        <p:xfrm>
          <a:off x="7692072" y="2286336"/>
          <a:ext cx="1131252" cy="5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2" name="New shape" descr="15004SYS_MEAN"/>
          <p:cNvSpPr/>
          <p:nvPr/>
        </p:nvSpPr>
        <p:spPr>
          <a:xfrm>
            <a:off x="8823326" y="23688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New shape" descr="15004SYS_MEANInside"/>
          <p:cNvSpPr/>
          <p:nvPr/>
        </p:nvSpPr>
        <p:spPr>
          <a:xfrm>
            <a:off x="8918576" y="2381586"/>
            <a:ext cx="1425575" cy="317500"/>
          </a:xfrm>
          <a:prstGeom prst="rect">
            <a:avLst/>
          </a:prstGeom>
          <a:solidFill>
            <a:srgbClr val="E8565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3.11</a:t>
            </a:r>
          </a:p>
        </p:txBody>
      </p:sp>
      <p:sp>
        <p:nvSpPr>
          <p:cNvPr id="85" name="New shape"/>
          <p:cNvSpPr/>
          <p:nvPr/>
        </p:nvSpPr>
        <p:spPr>
          <a:xfrm>
            <a:off x="1752600" y="2711786"/>
            <a:ext cx="8686800" cy="0"/>
          </a:xfrm>
          <a:prstGeom prst="line">
            <a:avLst/>
          </a:prstGeom>
          <a:noFill/>
          <a:ln w="12700">
            <a:solidFill>
              <a:srgbClr val="A9A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New shape" descr="15005"/>
          <p:cNvSpPr/>
          <p:nvPr/>
        </p:nvSpPr>
        <p:spPr>
          <a:xfrm>
            <a:off x="1752600" y="2711786"/>
            <a:ext cx="22225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sz="800" b="1">
                <a:solidFill>
                  <a:srgbClr val="1A1A1A"/>
                </a:solidFill>
                <a:latin typeface="Arial" pitchFamily="34" charset="0"/>
              </a:rPr>
              <a:t>Q05:</a:t>
            </a:r>
            <a:r>
              <a:rPr sz="800">
                <a:solidFill>
                  <a:srgbClr val="1A1A1A"/>
                </a:solidFill>
                <a:latin typeface="Arial" pitchFamily="34" charset="0"/>
              </a:rPr>
              <a:t> Cares About Me</a:t>
            </a:r>
          </a:p>
        </p:txBody>
      </p:sp>
      <p:sp>
        <p:nvSpPr>
          <p:cNvPr id="88" name="New shape" descr="15005: count"/>
          <p:cNvSpPr/>
          <p:nvPr/>
        </p:nvSpPr>
        <p:spPr>
          <a:xfrm>
            <a:off x="3975101" y="27117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135</a:t>
            </a:r>
          </a:p>
        </p:txBody>
      </p:sp>
      <p:sp>
        <p:nvSpPr>
          <p:cNvPr id="89" name="New shape" descr="15005MEAN"/>
          <p:cNvSpPr/>
          <p:nvPr/>
        </p:nvSpPr>
        <p:spPr>
          <a:xfrm>
            <a:off x="5591176" y="27117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New shape" descr="15005MEANInside"/>
          <p:cNvSpPr/>
          <p:nvPr/>
        </p:nvSpPr>
        <p:spPr>
          <a:xfrm>
            <a:off x="5686426" y="2724486"/>
            <a:ext cx="1425575" cy="317500"/>
          </a:xfrm>
          <a:prstGeom prst="rect">
            <a:avLst/>
          </a:prstGeom>
          <a:solidFill>
            <a:srgbClr val="FEEA8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3.96</a:t>
            </a:r>
          </a:p>
        </p:txBody>
      </p:sp>
      <p:sp>
        <p:nvSpPr>
          <p:cNvPr id="91" name="New shape" descr="15005MEAN_PERRANK"/>
          <p:cNvSpPr/>
          <p:nvPr/>
        </p:nvSpPr>
        <p:spPr>
          <a:xfrm>
            <a:off x="7207251" y="27117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New shape"/>
          <p:cNvSpPr/>
          <p:nvPr/>
        </p:nvSpPr>
        <p:spPr>
          <a:xfrm>
            <a:off x="7207250" y="2711786"/>
            <a:ext cx="808038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29</a:t>
            </a:r>
          </a:p>
        </p:txBody>
      </p:sp>
      <p:graphicFrame>
        <p:nvGraphicFramePr>
          <p:cNvPr id="93" name="ChartObject" descr="mprChart"/>
          <p:cNvGraphicFramePr/>
          <p:nvPr/>
        </p:nvGraphicFramePr>
        <p:xfrm>
          <a:off x="7692072" y="2629236"/>
          <a:ext cx="1131252" cy="5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4" name="New shape" descr="15005SYS_MEAN"/>
          <p:cNvSpPr/>
          <p:nvPr/>
        </p:nvSpPr>
        <p:spPr>
          <a:xfrm>
            <a:off x="8823326" y="27117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New shape" descr="15005SYS_MEANInside"/>
          <p:cNvSpPr/>
          <p:nvPr/>
        </p:nvSpPr>
        <p:spPr>
          <a:xfrm>
            <a:off x="8918576" y="2724486"/>
            <a:ext cx="1425575" cy="317500"/>
          </a:xfrm>
          <a:prstGeom prst="rect">
            <a:avLst/>
          </a:prstGeom>
          <a:solidFill>
            <a:srgbClr val="FEEA8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3.96</a:t>
            </a:r>
          </a:p>
        </p:txBody>
      </p:sp>
      <p:sp>
        <p:nvSpPr>
          <p:cNvPr id="97" name="New shape"/>
          <p:cNvSpPr/>
          <p:nvPr/>
        </p:nvSpPr>
        <p:spPr>
          <a:xfrm>
            <a:off x="1752600" y="3054686"/>
            <a:ext cx="8686800" cy="0"/>
          </a:xfrm>
          <a:prstGeom prst="line">
            <a:avLst/>
          </a:prstGeom>
          <a:noFill/>
          <a:ln w="12700">
            <a:solidFill>
              <a:srgbClr val="A9A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New shape" descr="15006"/>
          <p:cNvSpPr/>
          <p:nvPr/>
        </p:nvSpPr>
        <p:spPr>
          <a:xfrm>
            <a:off x="1752600" y="3054686"/>
            <a:ext cx="22225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sz="800" b="1">
                <a:solidFill>
                  <a:srgbClr val="1A1A1A"/>
                </a:solidFill>
                <a:latin typeface="Arial" pitchFamily="34" charset="0"/>
              </a:rPr>
              <a:t>Q06:</a:t>
            </a:r>
            <a:r>
              <a:rPr sz="800">
                <a:solidFill>
                  <a:srgbClr val="1A1A1A"/>
                </a:solidFill>
                <a:latin typeface="Arial" pitchFamily="34" charset="0"/>
              </a:rPr>
              <a:t> Development</a:t>
            </a:r>
          </a:p>
        </p:txBody>
      </p:sp>
      <p:sp>
        <p:nvSpPr>
          <p:cNvPr id="100" name="New shape" descr="15006: count"/>
          <p:cNvSpPr/>
          <p:nvPr/>
        </p:nvSpPr>
        <p:spPr>
          <a:xfrm>
            <a:off x="3975101" y="30546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136</a:t>
            </a:r>
          </a:p>
        </p:txBody>
      </p:sp>
      <p:sp>
        <p:nvSpPr>
          <p:cNvPr id="101" name="New shape" descr="15006MEAN"/>
          <p:cNvSpPr/>
          <p:nvPr/>
        </p:nvSpPr>
        <p:spPr>
          <a:xfrm>
            <a:off x="5591176" y="30546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New shape" descr="15006MEANInside"/>
          <p:cNvSpPr/>
          <p:nvPr/>
        </p:nvSpPr>
        <p:spPr>
          <a:xfrm>
            <a:off x="5686426" y="3067386"/>
            <a:ext cx="1425575" cy="317500"/>
          </a:xfrm>
          <a:prstGeom prst="rect">
            <a:avLst/>
          </a:prstGeom>
          <a:solidFill>
            <a:srgbClr val="FEEA8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3.71</a:t>
            </a:r>
          </a:p>
        </p:txBody>
      </p:sp>
      <p:sp>
        <p:nvSpPr>
          <p:cNvPr id="103" name="New shape" descr="15006MEAN_PERRANK"/>
          <p:cNvSpPr/>
          <p:nvPr/>
        </p:nvSpPr>
        <p:spPr>
          <a:xfrm>
            <a:off x="7207251" y="30546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New shape"/>
          <p:cNvSpPr/>
          <p:nvPr/>
        </p:nvSpPr>
        <p:spPr>
          <a:xfrm>
            <a:off x="7207250" y="3054686"/>
            <a:ext cx="808038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30</a:t>
            </a:r>
          </a:p>
        </p:txBody>
      </p:sp>
      <p:graphicFrame>
        <p:nvGraphicFramePr>
          <p:cNvPr id="105" name="ChartObject" descr="mprChart"/>
          <p:cNvGraphicFramePr/>
          <p:nvPr/>
        </p:nvGraphicFramePr>
        <p:xfrm>
          <a:off x="7692072" y="2972136"/>
          <a:ext cx="1131252" cy="5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6" name="New shape" descr="15006SYS_MEAN"/>
          <p:cNvSpPr/>
          <p:nvPr/>
        </p:nvSpPr>
        <p:spPr>
          <a:xfrm>
            <a:off x="8823326" y="30546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New shape" descr="15006SYS_MEANInside"/>
          <p:cNvSpPr/>
          <p:nvPr/>
        </p:nvSpPr>
        <p:spPr>
          <a:xfrm>
            <a:off x="8918576" y="3067386"/>
            <a:ext cx="1425575" cy="317500"/>
          </a:xfrm>
          <a:prstGeom prst="rect">
            <a:avLst/>
          </a:prstGeom>
          <a:solidFill>
            <a:srgbClr val="FEEA8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3.71</a:t>
            </a:r>
          </a:p>
        </p:txBody>
      </p:sp>
      <p:sp>
        <p:nvSpPr>
          <p:cNvPr id="109" name="New shape"/>
          <p:cNvSpPr/>
          <p:nvPr/>
        </p:nvSpPr>
        <p:spPr>
          <a:xfrm>
            <a:off x="1752600" y="3397586"/>
            <a:ext cx="8686800" cy="0"/>
          </a:xfrm>
          <a:prstGeom prst="line">
            <a:avLst/>
          </a:prstGeom>
          <a:noFill/>
          <a:ln w="12700">
            <a:solidFill>
              <a:srgbClr val="A9A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New shape" descr="15007"/>
          <p:cNvSpPr/>
          <p:nvPr/>
        </p:nvSpPr>
        <p:spPr>
          <a:xfrm>
            <a:off x="1752600" y="3397586"/>
            <a:ext cx="22225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sz="800" b="1">
                <a:solidFill>
                  <a:srgbClr val="1A1A1A"/>
                </a:solidFill>
                <a:latin typeface="Arial" pitchFamily="34" charset="0"/>
              </a:rPr>
              <a:t>Q07:</a:t>
            </a:r>
            <a:r>
              <a:rPr sz="800">
                <a:solidFill>
                  <a:srgbClr val="1A1A1A"/>
                </a:solidFill>
                <a:latin typeface="Arial" pitchFamily="34" charset="0"/>
              </a:rPr>
              <a:t> Opinions Count</a:t>
            </a:r>
          </a:p>
        </p:txBody>
      </p:sp>
      <p:sp>
        <p:nvSpPr>
          <p:cNvPr id="112" name="New shape" descr="15007: count"/>
          <p:cNvSpPr/>
          <p:nvPr/>
        </p:nvSpPr>
        <p:spPr>
          <a:xfrm>
            <a:off x="3975101" y="33975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137</a:t>
            </a:r>
          </a:p>
        </p:txBody>
      </p:sp>
      <p:sp>
        <p:nvSpPr>
          <p:cNvPr id="113" name="New shape" descr="15007MEAN"/>
          <p:cNvSpPr/>
          <p:nvPr/>
        </p:nvSpPr>
        <p:spPr>
          <a:xfrm>
            <a:off x="5591176" y="33975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New shape" descr="15007MEANInside"/>
          <p:cNvSpPr/>
          <p:nvPr/>
        </p:nvSpPr>
        <p:spPr>
          <a:xfrm>
            <a:off x="5686426" y="3410286"/>
            <a:ext cx="1425575" cy="317500"/>
          </a:xfrm>
          <a:prstGeom prst="rect">
            <a:avLst/>
          </a:prstGeom>
          <a:solidFill>
            <a:srgbClr val="E8565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3.36</a:t>
            </a:r>
          </a:p>
        </p:txBody>
      </p:sp>
      <p:sp>
        <p:nvSpPr>
          <p:cNvPr id="115" name="New shape" descr="15007MEAN_PERRANK"/>
          <p:cNvSpPr/>
          <p:nvPr/>
        </p:nvSpPr>
        <p:spPr>
          <a:xfrm>
            <a:off x="7207251" y="33975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6" name="New shape"/>
          <p:cNvSpPr/>
          <p:nvPr/>
        </p:nvSpPr>
        <p:spPr>
          <a:xfrm>
            <a:off x="7207250" y="3397586"/>
            <a:ext cx="808038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20</a:t>
            </a:r>
          </a:p>
        </p:txBody>
      </p:sp>
      <p:graphicFrame>
        <p:nvGraphicFramePr>
          <p:cNvPr id="117" name="ChartObject" descr="mprChart"/>
          <p:cNvGraphicFramePr/>
          <p:nvPr/>
        </p:nvGraphicFramePr>
        <p:xfrm>
          <a:off x="7692072" y="3315036"/>
          <a:ext cx="1131252" cy="5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18" name="New shape" descr="15007SYS_MEAN"/>
          <p:cNvSpPr/>
          <p:nvPr/>
        </p:nvSpPr>
        <p:spPr>
          <a:xfrm>
            <a:off x="8823326" y="33975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" name="New shape" descr="15007SYS_MEANInside"/>
          <p:cNvSpPr/>
          <p:nvPr/>
        </p:nvSpPr>
        <p:spPr>
          <a:xfrm>
            <a:off x="8918576" y="3410286"/>
            <a:ext cx="1425575" cy="317500"/>
          </a:xfrm>
          <a:prstGeom prst="rect">
            <a:avLst/>
          </a:prstGeom>
          <a:solidFill>
            <a:srgbClr val="E8565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3.36</a:t>
            </a:r>
          </a:p>
        </p:txBody>
      </p:sp>
      <p:sp>
        <p:nvSpPr>
          <p:cNvPr id="121" name="New shape"/>
          <p:cNvSpPr/>
          <p:nvPr/>
        </p:nvSpPr>
        <p:spPr>
          <a:xfrm>
            <a:off x="1752600" y="3740486"/>
            <a:ext cx="8686800" cy="0"/>
          </a:xfrm>
          <a:prstGeom prst="line">
            <a:avLst/>
          </a:prstGeom>
          <a:noFill/>
          <a:ln w="12700">
            <a:solidFill>
              <a:srgbClr val="A9A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New shape" descr="15008"/>
          <p:cNvSpPr/>
          <p:nvPr/>
        </p:nvSpPr>
        <p:spPr>
          <a:xfrm>
            <a:off x="1752600" y="3740486"/>
            <a:ext cx="22225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sz="800" b="1">
                <a:solidFill>
                  <a:srgbClr val="1A1A1A"/>
                </a:solidFill>
                <a:latin typeface="Arial" pitchFamily="34" charset="0"/>
              </a:rPr>
              <a:t>Q08:</a:t>
            </a:r>
            <a:r>
              <a:rPr sz="800">
                <a:solidFill>
                  <a:srgbClr val="1A1A1A"/>
                </a:solidFill>
                <a:latin typeface="Arial" pitchFamily="34" charset="0"/>
              </a:rPr>
              <a:t> Mission/Purpose</a:t>
            </a:r>
          </a:p>
        </p:txBody>
      </p:sp>
      <p:sp>
        <p:nvSpPr>
          <p:cNvPr id="124" name="New shape" descr="15008: count"/>
          <p:cNvSpPr/>
          <p:nvPr/>
        </p:nvSpPr>
        <p:spPr>
          <a:xfrm>
            <a:off x="3975101" y="37404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139</a:t>
            </a:r>
          </a:p>
        </p:txBody>
      </p:sp>
      <p:sp>
        <p:nvSpPr>
          <p:cNvPr id="125" name="New shape" descr="15008MEAN"/>
          <p:cNvSpPr/>
          <p:nvPr/>
        </p:nvSpPr>
        <p:spPr>
          <a:xfrm>
            <a:off x="5591176" y="37404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New shape" descr="15008MEANInside"/>
          <p:cNvSpPr/>
          <p:nvPr/>
        </p:nvSpPr>
        <p:spPr>
          <a:xfrm>
            <a:off x="5686426" y="3753186"/>
            <a:ext cx="1425575" cy="317500"/>
          </a:xfrm>
          <a:prstGeom prst="rect">
            <a:avLst/>
          </a:prstGeom>
          <a:solidFill>
            <a:srgbClr val="FEEA8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3.91</a:t>
            </a:r>
          </a:p>
        </p:txBody>
      </p:sp>
      <p:sp>
        <p:nvSpPr>
          <p:cNvPr id="127" name="New shape" descr="15008MEAN_PERRANK"/>
          <p:cNvSpPr/>
          <p:nvPr/>
        </p:nvSpPr>
        <p:spPr>
          <a:xfrm>
            <a:off x="7207251" y="37404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New shape"/>
          <p:cNvSpPr/>
          <p:nvPr/>
        </p:nvSpPr>
        <p:spPr>
          <a:xfrm>
            <a:off x="7207250" y="3740486"/>
            <a:ext cx="808038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32</a:t>
            </a:r>
          </a:p>
        </p:txBody>
      </p:sp>
      <p:graphicFrame>
        <p:nvGraphicFramePr>
          <p:cNvPr id="129" name="ChartObject" descr="mprChart"/>
          <p:cNvGraphicFramePr/>
          <p:nvPr/>
        </p:nvGraphicFramePr>
        <p:xfrm>
          <a:off x="7692072" y="3657936"/>
          <a:ext cx="1131252" cy="5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30" name="New shape" descr="15008SYS_MEAN"/>
          <p:cNvSpPr/>
          <p:nvPr/>
        </p:nvSpPr>
        <p:spPr>
          <a:xfrm>
            <a:off x="8823326" y="37404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New shape" descr="15008SYS_MEANInside"/>
          <p:cNvSpPr/>
          <p:nvPr/>
        </p:nvSpPr>
        <p:spPr>
          <a:xfrm>
            <a:off x="8918576" y="3753186"/>
            <a:ext cx="1425575" cy="317500"/>
          </a:xfrm>
          <a:prstGeom prst="rect">
            <a:avLst/>
          </a:prstGeom>
          <a:solidFill>
            <a:srgbClr val="FEEA8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3.91</a:t>
            </a:r>
          </a:p>
        </p:txBody>
      </p:sp>
      <p:sp>
        <p:nvSpPr>
          <p:cNvPr id="133" name="New shape"/>
          <p:cNvSpPr/>
          <p:nvPr/>
        </p:nvSpPr>
        <p:spPr>
          <a:xfrm>
            <a:off x="1752600" y="4083386"/>
            <a:ext cx="8686800" cy="0"/>
          </a:xfrm>
          <a:prstGeom prst="line">
            <a:avLst/>
          </a:prstGeom>
          <a:noFill/>
          <a:ln w="12700">
            <a:solidFill>
              <a:srgbClr val="A9A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New shape" descr="15009"/>
          <p:cNvSpPr/>
          <p:nvPr/>
        </p:nvSpPr>
        <p:spPr>
          <a:xfrm>
            <a:off x="1752600" y="4083386"/>
            <a:ext cx="22225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sz="800" b="1">
                <a:solidFill>
                  <a:srgbClr val="1A1A1A"/>
                </a:solidFill>
                <a:latin typeface="Arial" pitchFamily="34" charset="0"/>
              </a:rPr>
              <a:t>Q09:</a:t>
            </a:r>
            <a:r>
              <a:rPr sz="800">
                <a:solidFill>
                  <a:srgbClr val="1A1A1A"/>
                </a:solidFill>
                <a:latin typeface="Arial" pitchFamily="34" charset="0"/>
              </a:rPr>
              <a:t> Committed to Quality</a:t>
            </a:r>
          </a:p>
        </p:txBody>
      </p:sp>
      <p:sp>
        <p:nvSpPr>
          <p:cNvPr id="136" name="New shape" descr="15009: count"/>
          <p:cNvSpPr/>
          <p:nvPr/>
        </p:nvSpPr>
        <p:spPr>
          <a:xfrm>
            <a:off x="3975101" y="40833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139</a:t>
            </a:r>
          </a:p>
        </p:txBody>
      </p:sp>
      <p:sp>
        <p:nvSpPr>
          <p:cNvPr id="137" name="New shape" descr="15009MEAN"/>
          <p:cNvSpPr/>
          <p:nvPr/>
        </p:nvSpPr>
        <p:spPr>
          <a:xfrm>
            <a:off x="5591176" y="40833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8" name="New shape" descr="15009MEANInside"/>
          <p:cNvSpPr/>
          <p:nvPr/>
        </p:nvSpPr>
        <p:spPr>
          <a:xfrm>
            <a:off x="5686426" y="4096086"/>
            <a:ext cx="1425575" cy="317500"/>
          </a:xfrm>
          <a:prstGeom prst="rect">
            <a:avLst/>
          </a:prstGeom>
          <a:solidFill>
            <a:srgbClr val="E8565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3.67</a:t>
            </a:r>
          </a:p>
        </p:txBody>
      </p:sp>
      <p:sp>
        <p:nvSpPr>
          <p:cNvPr id="139" name="New shape" descr="15009MEAN_PERRANK"/>
          <p:cNvSpPr/>
          <p:nvPr/>
        </p:nvSpPr>
        <p:spPr>
          <a:xfrm>
            <a:off x="7207251" y="40833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New shape"/>
          <p:cNvSpPr/>
          <p:nvPr/>
        </p:nvSpPr>
        <p:spPr>
          <a:xfrm>
            <a:off x="7207250" y="4083386"/>
            <a:ext cx="808038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18</a:t>
            </a:r>
          </a:p>
        </p:txBody>
      </p:sp>
      <p:graphicFrame>
        <p:nvGraphicFramePr>
          <p:cNvPr id="141" name="ChartObject" descr="mprChart"/>
          <p:cNvGraphicFramePr/>
          <p:nvPr/>
        </p:nvGraphicFramePr>
        <p:xfrm>
          <a:off x="7692072" y="4000836"/>
          <a:ext cx="1131252" cy="5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42" name="New shape" descr="15009SYS_MEAN"/>
          <p:cNvSpPr/>
          <p:nvPr/>
        </p:nvSpPr>
        <p:spPr>
          <a:xfrm>
            <a:off x="8823326" y="40833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New shape" descr="15009SYS_MEANInside"/>
          <p:cNvSpPr/>
          <p:nvPr/>
        </p:nvSpPr>
        <p:spPr>
          <a:xfrm>
            <a:off x="8918576" y="4096086"/>
            <a:ext cx="1425575" cy="317500"/>
          </a:xfrm>
          <a:prstGeom prst="rect">
            <a:avLst/>
          </a:prstGeom>
          <a:solidFill>
            <a:srgbClr val="E8565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3.67</a:t>
            </a:r>
          </a:p>
        </p:txBody>
      </p:sp>
      <p:sp>
        <p:nvSpPr>
          <p:cNvPr id="145" name="New shape"/>
          <p:cNvSpPr/>
          <p:nvPr/>
        </p:nvSpPr>
        <p:spPr>
          <a:xfrm>
            <a:off x="1752600" y="4426286"/>
            <a:ext cx="8686800" cy="0"/>
          </a:xfrm>
          <a:prstGeom prst="line">
            <a:avLst/>
          </a:prstGeom>
          <a:noFill/>
          <a:ln w="12700">
            <a:solidFill>
              <a:srgbClr val="A9A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New shape" descr="15010"/>
          <p:cNvSpPr/>
          <p:nvPr/>
        </p:nvSpPr>
        <p:spPr>
          <a:xfrm>
            <a:off x="1752600" y="4426286"/>
            <a:ext cx="22225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sz="800" b="1">
                <a:solidFill>
                  <a:srgbClr val="1A1A1A"/>
                </a:solidFill>
                <a:latin typeface="Arial" pitchFamily="34" charset="0"/>
              </a:rPr>
              <a:t>Q10:</a:t>
            </a:r>
            <a:r>
              <a:rPr sz="800">
                <a:solidFill>
                  <a:srgbClr val="1A1A1A"/>
                </a:solidFill>
                <a:latin typeface="Arial" pitchFamily="34" charset="0"/>
              </a:rPr>
              <a:t> Best Friend</a:t>
            </a:r>
          </a:p>
        </p:txBody>
      </p:sp>
      <p:sp>
        <p:nvSpPr>
          <p:cNvPr id="148" name="New shape" descr="15010: count"/>
          <p:cNvSpPr/>
          <p:nvPr/>
        </p:nvSpPr>
        <p:spPr>
          <a:xfrm>
            <a:off x="3975101" y="44262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121</a:t>
            </a:r>
          </a:p>
        </p:txBody>
      </p:sp>
      <p:sp>
        <p:nvSpPr>
          <p:cNvPr id="149" name="New shape" descr="15010MEAN"/>
          <p:cNvSpPr/>
          <p:nvPr/>
        </p:nvSpPr>
        <p:spPr>
          <a:xfrm>
            <a:off x="5591176" y="44262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0" name="New shape" descr="15010MEANInside"/>
          <p:cNvSpPr/>
          <p:nvPr/>
        </p:nvSpPr>
        <p:spPr>
          <a:xfrm>
            <a:off x="5686426" y="4438986"/>
            <a:ext cx="1425575" cy="317500"/>
          </a:xfrm>
          <a:prstGeom prst="rect">
            <a:avLst/>
          </a:prstGeom>
          <a:solidFill>
            <a:srgbClr val="E8565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2.99</a:t>
            </a:r>
          </a:p>
        </p:txBody>
      </p:sp>
      <p:sp>
        <p:nvSpPr>
          <p:cNvPr id="151" name="New shape" descr="15010MEAN_PERRANK"/>
          <p:cNvSpPr/>
          <p:nvPr/>
        </p:nvSpPr>
        <p:spPr>
          <a:xfrm>
            <a:off x="7207251" y="44262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2" name="New shape"/>
          <p:cNvSpPr/>
          <p:nvPr/>
        </p:nvSpPr>
        <p:spPr>
          <a:xfrm>
            <a:off x="7207250" y="4426286"/>
            <a:ext cx="808038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17</a:t>
            </a:r>
          </a:p>
        </p:txBody>
      </p:sp>
      <p:graphicFrame>
        <p:nvGraphicFramePr>
          <p:cNvPr id="153" name="ChartObject" descr="mprChart"/>
          <p:cNvGraphicFramePr/>
          <p:nvPr/>
        </p:nvGraphicFramePr>
        <p:xfrm>
          <a:off x="7692072" y="4343736"/>
          <a:ext cx="1131252" cy="5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54" name="New shape" descr="15010SYS_MEAN"/>
          <p:cNvSpPr/>
          <p:nvPr/>
        </p:nvSpPr>
        <p:spPr>
          <a:xfrm>
            <a:off x="8823326" y="44262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5" name="New shape" descr="15010SYS_MEANInside"/>
          <p:cNvSpPr/>
          <p:nvPr/>
        </p:nvSpPr>
        <p:spPr>
          <a:xfrm>
            <a:off x="8918576" y="4438986"/>
            <a:ext cx="1425575" cy="317500"/>
          </a:xfrm>
          <a:prstGeom prst="rect">
            <a:avLst/>
          </a:prstGeom>
          <a:solidFill>
            <a:srgbClr val="E8565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2.99</a:t>
            </a:r>
          </a:p>
        </p:txBody>
      </p:sp>
      <p:sp>
        <p:nvSpPr>
          <p:cNvPr id="157" name="New shape"/>
          <p:cNvSpPr/>
          <p:nvPr/>
        </p:nvSpPr>
        <p:spPr>
          <a:xfrm>
            <a:off x="1752600" y="4769186"/>
            <a:ext cx="8686800" cy="0"/>
          </a:xfrm>
          <a:prstGeom prst="line">
            <a:avLst/>
          </a:prstGeom>
          <a:noFill/>
          <a:ln w="12700">
            <a:solidFill>
              <a:srgbClr val="A9A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New shape" descr="15011"/>
          <p:cNvSpPr/>
          <p:nvPr/>
        </p:nvSpPr>
        <p:spPr>
          <a:xfrm>
            <a:off x="1752600" y="4769186"/>
            <a:ext cx="22225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sz="800" b="1">
                <a:solidFill>
                  <a:srgbClr val="1A1A1A"/>
                </a:solidFill>
                <a:latin typeface="Arial" pitchFamily="34" charset="0"/>
              </a:rPr>
              <a:t>Q11:</a:t>
            </a:r>
            <a:r>
              <a:rPr sz="800">
                <a:solidFill>
                  <a:srgbClr val="1A1A1A"/>
                </a:solidFill>
                <a:latin typeface="Arial" pitchFamily="34" charset="0"/>
              </a:rPr>
              <a:t> Progress</a:t>
            </a:r>
          </a:p>
        </p:txBody>
      </p:sp>
      <p:sp>
        <p:nvSpPr>
          <p:cNvPr id="160" name="New shape" descr="15011: count"/>
          <p:cNvSpPr/>
          <p:nvPr/>
        </p:nvSpPr>
        <p:spPr>
          <a:xfrm>
            <a:off x="3975101" y="47691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133</a:t>
            </a:r>
          </a:p>
        </p:txBody>
      </p:sp>
      <p:sp>
        <p:nvSpPr>
          <p:cNvPr id="161" name="New shape" descr="15011MEAN"/>
          <p:cNvSpPr/>
          <p:nvPr/>
        </p:nvSpPr>
        <p:spPr>
          <a:xfrm>
            <a:off x="5591176" y="47691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2" name="New shape" descr="15011MEANInside"/>
          <p:cNvSpPr/>
          <p:nvPr/>
        </p:nvSpPr>
        <p:spPr>
          <a:xfrm>
            <a:off x="5686426" y="4781886"/>
            <a:ext cx="1425575" cy="317500"/>
          </a:xfrm>
          <a:prstGeom prst="rect">
            <a:avLst/>
          </a:prstGeom>
          <a:solidFill>
            <a:srgbClr val="E8565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3.22</a:t>
            </a:r>
          </a:p>
        </p:txBody>
      </p:sp>
      <p:sp>
        <p:nvSpPr>
          <p:cNvPr id="163" name="New shape" descr="15011MEAN_PERRANK"/>
          <p:cNvSpPr/>
          <p:nvPr/>
        </p:nvSpPr>
        <p:spPr>
          <a:xfrm>
            <a:off x="7207251" y="47691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4" name="New shape"/>
          <p:cNvSpPr/>
          <p:nvPr/>
        </p:nvSpPr>
        <p:spPr>
          <a:xfrm>
            <a:off x="7207250" y="4769186"/>
            <a:ext cx="808038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15</a:t>
            </a:r>
          </a:p>
        </p:txBody>
      </p:sp>
      <p:graphicFrame>
        <p:nvGraphicFramePr>
          <p:cNvPr id="165" name="ChartObject" descr="mprChart"/>
          <p:cNvGraphicFramePr/>
          <p:nvPr/>
        </p:nvGraphicFramePr>
        <p:xfrm>
          <a:off x="7692072" y="4686636"/>
          <a:ext cx="1131252" cy="5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66" name="New shape" descr="15011SYS_MEAN"/>
          <p:cNvSpPr/>
          <p:nvPr/>
        </p:nvSpPr>
        <p:spPr>
          <a:xfrm>
            <a:off x="8823326" y="47691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New shape" descr="15011SYS_MEANInside"/>
          <p:cNvSpPr/>
          <p:nvPr/>
        </p:nvSpPr>
        <p:spPr>
          <a:xfrm>
            <a:off x="8918576" y="4781886"/>
            <a:ext cx="1425575" cy="317500"/>
          </a:xfrm>
          <a:prstGeom prst="rect">
            <a:avLst/>
          </a:prstGeom>
          <a:solidFill>
            <a:srgbClr val="E8565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3.22</a:t>
            </a:r>
          </a:p>
        </p:txBody>
      </p:sp>
      <p:sp>
        <p:nvSpPr>
          <p:cNvPr id="169" name="New shape"/>
          <p:cNvSpPr/>
          <p:nvPr/>
        </p:nvSpPr>
        <p:spPr>
          <a:xfrm>
            <a:off x="1752600" y="5112086"/>
            <a:ext cx="8686800" cy="0"/>
          </a:xfrm>
          <a:prstGeom prst="line">
            <a:avLst/>
          </a:prstGeom>
          <a:noFill/>
          <a:ln w="12700">
            <a:solidFill>
              <a:srgbClr val="A9A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New shape" descr="15012"/>
          <p:cNvSpPr/>
          <p:nvPr/>
        </p:nvSpPr>
        <p:spPr>
          <a:xfrm>
            <a:off x="1752600" y="5112086"/>
            <a:ext cx="22225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sz="800" b="1">
                <a:solidFill>
                  <a:srgbClr val="1A1A1A"/>
                </a:solidFill>
                <a:latin typeface="Arial" pitchFamily="34" charset="0"/>
              </a:rPr>
              <a:t>Q12:</a:t>
            </a:r>
            <a:r>
              <a:rPr sz="800">
                <a:solidFill>
                  <a:srgbClr val="1A1A1A"/>
                </a:solidFill>
                <a:latin typeface="Arial" pitchFamily="34" charset="0"/>
              </a:rPr>
              <a:t> Learn and Grow</a:t>
            </a:r>
          </a:p>
        </p:txBody>
      </p:sp>
      <p:sp>
        <p:nvSpPr>
          <p:cNvPr id="172" name="New shape" descr="15012: count"/>
          <p:cNvSpPr/>
          <p:nvPr/>
        </p:nvSpPr>
        <p:spPr>
          <a:xfrm>
            <a:off x="3975101" y="51120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129</a:t>
            </a:r>
          </a:p>
        </p:txBody>
      </p:sp>
      <p:sp>
        <p:nvSpPr>
          <p:cNvPr id="173" name="New shape" descr="15012MEAN"/>
          <p:cNvSpPr/>
          <p:nvPr/>
        </p:nvSpPr>
        <p:spPr>
          <a:xfrm>
            <a:off x="5591176" y="51120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4" name="New shape" descr="15012MEANInside"/>
          <p:cNvSpPr/>
          <p:nvPr/>
        </p:nvSpPr>
        <p:spPr>
          <a:xfrm>
            <a:off x="5686426" y="5124786"/>
            <a:ext cx="1425575" cy="317500"/>
          </a:xfrm>
          <a:prstGeom prst="rect">
            <a:avLst/>
          </a:prstGeom>
          <a:solidFill>
            <a:srgbClr val="E8565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3.48</a:t>
            </a:r>
          </a:p>
        </p:txBody>
      </p:sp>
      <p:sp>
        <p:nvSpPr>
          <p:cNvPr id="175" name="New shape" descr="15012MEAN_PERRANK"/>
          <p:cNvSpPr/>
          <p:nvPr/>
        </p:nvSpPr>
        <p:spPr>
          <a:xfrm>
            <a:off x="7207251" y="51120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6" name="New shape"/>
          <p:cNvSpPr/>
          <p:nvPr/>
        </p:nvSpPr>
        <p:spPr>
          <a:xfrm>
            <a:off x="7207250" y="5112086"/>
            <a:ext cx="808038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1A1A1A"/>
                </a:solidFill>
                <a:latin typeface="Arial" pitchFamily="34" charset="0"/>
              </a:rPr>
              <a:t>15</a:t>
            </a:r>
          </a:p>
        </p:txBody>
      </p:sp>
      <p:graphicFrame>
        <p:nvGraphicFramePr>
          <p:cNvPr id="177" name="ChartObject" descr="mprChart"/>
          <p:cNvGraphicFramePr/>
          <p:nvPr/>
        </p:nvGraphicFramePr>
        <p:xfrm>
          <a:off x="7692072" y="5029536"/>
          <a:ext cx="1131252" cy="5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178" name="New shape" descr="15012SYS_MEAN"/>
          <p:cNvSpPr/>
          <p:nvPr/>
        </p:nvSpPr>
        <p:spPr>
          <a:xfrm>
            <a:off x="8823326" y="5112086"/>
            <a:ext cx="1616075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9" name="New shape" descr="15012SYS_MEANInside"/>
          <p:cNvSpPr/>
          <p:nvPr/>
        </p:nvSpPr>
        <p:spPr>
          <a:xfrm>
            <a:off x="8918576" y="5124786"/>
            <a:ext cx="1425575" cy="317500"/>
          </a:xfrm>
          <a:prstGeom prst="rect">
            <a:avLst/>
          </a:prstGeom>
          <a:solidFill>
            <a:srgbClr val="E8565A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sz="1400">
                <a:solidFill>
                  <a:srgbClr val="000000"/>
                </a:solidFill>
                <a:latin typeface="Arial" pitchFamily="34" charset="0"/>
              </a:rPr>
              <a:t>3.48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1524000" y="0"/>
            <a:ext cx="91439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9"/>
          <p:cNvSpPr txBox="1"/>
          <p:nvPr/>
        </p:nvSpPr>
        <p:spPr>
          <a:xfrm flipH="1">
            <a:off x="1523997" y="0"/>
            <a:ext cx="9143932" cy="6858000"/>
          </a:xfrm>
          <a:prstGeom prst="rect">
            <a:avLst/>
          </a:prstGeom>
          <a:solidFill>
            <a:srgbClr val="2C92E7">
              <a:alpha val="33330"/>
            </a:srgbClr>
          </a:solidFill>
          <a:ln>
            <a:noFill/>
          </a:ln>
        </p:spPr>
        <p:txBody>
          <a:bodyPr spcFirstLastPara="1" wrap="square" lIns="101584" tIns="50783" rIns="101584" bIns="50783" anchor="t" anchorCtr="0">
            <a:noAutofit/>
          </a:bodyPr>
          <a:lstStyle/>
          <a:p>
            <a:pPr marL="0" marR="0" lvl="0" indent="0" algn="l" defTabSz="64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6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1" name="Google Shape;61;p19"/>
          <p:cNvGrpSpPr/>
          <p:nvPr/>
        </p:nvGrpSpPr>
        <p:grpSpPr>
          <a:xfrm>
            <a:off x="2513426" y="4652109"/>
            <a:ext cx="6396167" cy="1330675"/>
            <a:chOff x="1733310" y="3407054"/>
            <a:chExt cx="6396267" cy="998005"/>
          </a:xfrm>
        </p:grpSpPr>
        <p:sp>
          <p:nvSpPr>
            <p:cNvPr id="62" name="Google Shape;62;p19"/>
            <p:cNvSpPr txBox="1"/>
            <p:nvPr/>
          </p:nvSpPr>
          <p:spPr>
            <a:xfrm>
              <a:off x="1804977" y="3407054"/>
              <a:ext cx="63246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84" tIns="50783" rIns="101584" bIns="50783" anchor="t" anchorCtr="0">
              <a:noAutofit/>
            </a:bodyPr>
            <a:lstStyle/>
            <a:p>
              <a:pPr marL="0" marR="0" lvl="0" indent="0" algn="l" defTabSz="6429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8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nton"/>
                  <a:ea typeface="Anton"/>
                  <a:cs typeface="Anton"/>
                  <a:sym typeface="Anton"/>
                </a:rPr>
                <a:t>CDHS Report</a:t>
              </a:r>
              <a:endParaRPr kumimoji="0" sz="400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ton"/>
                <a:ea typeface="Anton"/>
                <a:cs typeface="Anton"/>
                <a:sym typeface="Anton"/>
              </a:endParaRPr>
            </a:p>
          </p:txBody>
        </p:sp>
        <p:sp>
          <p:nvSpPr>
            <p:cNvPr id="63" name="Google Shape;63;p19"/>
            <p:cNvSpPr/>
            <p:nvPr/>
          </p:nvSpPr>
          <p:spPr>
            <a:xfrm>
              <a:off x="1733310" y="4128159"/>
              <a:ext cx="4572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84" tIns="50783" rIns="101584" bIns="50783" anchor="t" anchorCtr="0">
              <a:noAutofit/>
            </a:bodyPr>
            <a:lstStyle/>
            <a:p>
              <a:pPr marL="0" marR="0" lvl="0" indent="0" algn="ctr" defTabSz="6429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210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Prepared for the HCH District Board </a:t>
              </a:r>
              <a:endParaRPr kumimoji="0" sz="210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ctr" defTabSz="6429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210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01/27/2022</a:t>
              </a:r>
              <a:br>
                <a:rPr kumimoji="0" lang="en-US" sz="210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</a:br>
              <a:endParaRPr kumimoji="0" sz="210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64" name="Google Shape;64;p19"/>
          <p:cNvSpPr/>
          <p:nvPr/>
        </p:nvSpPr>
        <p:spPr>
          <a:xfrm>
            <a:off x="2026995" y="3602622"/>
            <a:ext cx="2864019" cy="2643277"/>
          </a:xfrm>
          <a:custGeom>
            <a:avLst/>
            <a:gdLst/>
            <a:ahLst/>
            <a:cxnLst/>
            <a:rect l="l" t="t" r="r" b="b"/>
            <a:pathLst>
              <a:path w="2863460" h="1981200" extrusionOk="0">
                <a:moveTo>
                  <a:pt x="0" y="0"/>
                </a:moveTo>
                <a:lnTo>
                  <a:pt x="2863460" y="0"/>
                </a:lnTo>
                <a:lnTo>
                  <a:pt x="2819004" y="78099"/>
                </a:lnTo>
                <a:lnTo>
                  <a:pt x="78099" y="78099"/>
                </a:lnTo>
                <a:lnTo>
                  <a:pt x="78099" y="1903101"/>
                </a:lnTo>
                <a:lnTo>
                  <a:pt x="1780156" y="1903101"/>
                </a:lnTo>
                <a:lnTo>
                  <a:pt x="1735700" y="1981200"/>
                </a:lnTo>
                <a:lnTo>
                  <a:pt x="0" y="198120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101584" tIns="50783" rIns="101584" bIns="50783" anchor="ctr" anchorCtr="0">
            <a:noAutofit/>
          </a:bodyPr>
          <a:lstStyle/>
          <a:p>
            <a:pPr marL="0" marR="0" lvl="0" indent="0" algn="ctr" defTabSz="64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6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" name="Google Shape;6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9507" y="6155370"/>
            <a:ext cx="2660594" cy="4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F6EF8-0ADF-44D7-9612-2644F28B6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>
            <a:normAutofit/>
          </a:bodyPr>
          <a:lstStyle/>
          <a:p>
            <a:r>
              <a:rPr lang="en-US"/>
              <a:t>CEO REPORT</a:t>
            </a: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76A17E-155E-4CF5-9AD7-5CBDD385E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Kay Whitley</a:t>
            </a:r>
          </a:p>
        </p:txBody>
      </p:sp>
    </p:spTree>
    <p:extLst>
      <p:ext uri="{BB962C8B-B14F-4D97-AF65-F5344CB8AC3E}">
        <p14:creationId xmlns:p14="http://schemas.microsoft.com/office/powerpoint/2010/main" val="1563889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6774E-2F48-488E-BDE9-F4942F30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3621B-A79D-4BA5-A051-82A23F55A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Staffing Challenges: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We are working with Employers Council to provide an updated market comparison for all staff.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Covid Unit pay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Anesthesia/Pain Management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Dr. Keith Nichols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Rural Conferences:</a:t>
            </a:r>
          </a:p>
          <a:p>
            <a:pPr lvl="1"/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CHRC conference April 6-8</a:t>
            </a:r>
            <a:r>
              <a:rPr lang="en-US" sz="20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Renaissance Denver Central Park Hotel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9A7D4-1C1C-40FE-940A-E227F961E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E114-4989-47E0-922C-808F6D53E5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0075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Theme 9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FCCD3"/>
      </a:accent1>
      <a:accent2>
        <a:srgbClr val="48B8CC"/>
      </a:accent2>
      <a:accent3>
        <a:srgbClr val="22ADC4"/>
      </a:accent3>
      <a:accent4>
        <a:srgbClr val="01A0BE"/>
      </a:accent4>
      <a:accent5>
        <a:srgbClr val="0090B3"/>
      </a:accent5>
      <a:accent6>
        <a:srgbClr val="0080A7"/>
      </a:accent6>
      <a:hlink>
        <a:srgbClr val="FFDE66"/>
      </a:hlink>
      <a:folHlink>
        <a:srgbClr val="D490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1188</Words>
  <Application>Microsoft Office PowerPoint</Application>
  <PresentationFormat>Widescreen</PresentationFormat>
  <Paragraphs>262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Aharoni</vt:lpstr>
      <vt:lpstr>Anton</vt:lpstr>
      <vt:lpstr>Arial</vt:lpstr>
      <vt:lpstr>Calibri</vt:lpstr>
      <vt:lpstr>Calibri Light</vt:lpstr>
      <vt:lpstr>Georgia</vt:lpstr>
      <vt:lpstr>Martel</vt:lpstr>
      <vt:lpstr>Roboto</vt:lpstr>
      <vt:lpstr>Source Sans Pro</vt:lpstr>
      <vt:lpstr>Source Sans Pro Black</vt:lpstr>
      <vt:lpstr>Trebuchet MS</vt:lpstr>
      <vt:lpstr>Wingdings</vt:lpstr>
      <vt:lpstr>Default Theme</vt:lpstr>
      <vt:lpstr>Retrospect</vt:lpstr>
      <vt:lpstr>Office Theme</vt:lpstr>
      <vt:lpstr>1_Office Theme</vt:lpstr>
      <vt:lpstr>HCHD Board Report</vt:lpstr>
      <vt:lpstr>Human Resources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CEO REPORT</vt:lpstr>
      <vt:lpstr>Updates</vt:lpstr>
      <vt:lpstr>Updates</vt:lpstr>
      <vt:lpstr> Local COVID Updates (Feb. 16-22nd) </vt:lpstr>
      <vt:lpstr>ANHA REPORT</vt:lpstr>
      <vt:lpstr>NH Update</vt:lpstr>
      <vt:lpstr>Activities Cart</vt:lpstr>
      <vt:lpstr>CNO REPORT</vt:lpstr>
      <vt:lpstr>CNO Update</vt:lpstr>
      <vt:lpstr>CFO/COO REPORT</vt:lpstr>
      <vt:lpstr>CFO/COO Activities</vt:lpstr>
      <vt:lpstr>Meditech Expanse</vt:lpstr>
      <vt:lpstr>PowerPoint Presentation</vt:lpstr>
      <vt:lpstr>FINANCIAL REPORT</vt:lpstr>
      <vt:lpstr>Financial Statements Summary</vt:lpstr>
      <vt:lpstr>Volumes Trending</vt:lpstr>
      <vt:lpstr>Volumes Trending</vt:lpstr>
      <vt:lpstr>Volumes Trending</vt:lpstr>
      <vt:lpstr>Volumes Trending</vt:lpstr>
      <vt:lpstr>PLC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Quality Update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HCHD Board Report</dc:title>
  <dc:creator>Kay Whitley</dc:creator>
  <cp:lastModifiedBy>Lynette Omer</cp:lastModifiedBy>
  <cp:revision>2</cp:revision>
  <dcterms:created xsi:type="dcterms:W3CDTF">2022-02-21T21:30:24Z</dcterms:created>
  <dcterms:modified xsi:type="dcterms:W3CDTF">2022-02-23T23:09:04Z</dcterms:modified>
</cp:coreProperties>
</file>